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25">
          <p15:clr>
            <a:srgbClr val="747775"/>
          </p15:clr>
        </p15:guide>
        <p15:guide id="2" orient="horz" pos="1620">
          <p15:clr>
            <a:srgbClr val="A4A3A4"/>
          </p15:clr>
        </p15:guide>
      </p15:sldGuideLst>
    </p:ext>
    <p:ext uri="GoogleSlidesCustomDataVersion2">
      <go:slidesCustomData xmlns:go="http://customooxmlschemas.google.com/" r:id="rId39" roundtripDataSignature="AMtx7mhICNYbOd30hhlzuOXLZnEcCiss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25"/>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9eff9aba2f_1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39eff9aba2f_1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e-DE"/>
              <a:t>Gemeinsam erkunden wir, wie partizipative Forschung in euren Institutionen gestärkt, sichtbar und strukturell verankert werden kann. Ihr entwickelt im Verlauf eigene Ideen und Strategien, um Beteiligung in Forschung nachhaltig zu fördern.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9eff9aba2f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39eff9aba2f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9.jp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1.jp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5"/>
          <p:cNvSpPr txBox="1"/>
          <p:nvPr>
            <p:ph type="ctrTitle"/>
          </p:nvPr>
        </p:nvSpPr>
        <p:spPr>
          <a:xfrm>
            <a:off x="630860" y="2373002"/>
            <a:ext cx="8520600" cy="963000"/>
          </a:xfrm>
          <a:prstGeom prst="rect">
            <a:avLst/>
          </a:prstGeom>
          <a:noFill/>
          <a:ln>
            <a:noFill/>
          </a:ln>
        </p:spPr>
        <p:txBody>
          <a:bodyPr anchorCtr="0" anchor="b" bIns="91425" lIns="91425" spcFirstLastPara="1" rIns="91425" wrap="square" tIns="91425">
            <a:noAutofit/>
          </a:bodyPr>
          <a:lstStyle>
            <a:lvl1pPr lvl="0" algn="l">
              <a:lnSpc>
                <a:spcPct val="115000"/>
              </a:lnSpc>
              <a:spcBef>
                <a:spcPts val="100"/>
              </a:spcBef>
              <a:spcAft>
                <a:spcPts val="0"/>
              </a:spcAft>
              <a:buSzPts val="2200"/>
              <a:buNone/>
              <a:defRPr sz="2200"/>
            </a:lvl1pPr>
            <a:lvl2pPr lvl="1" algn="ctr">
              <a:lnSpc>
                <a:spcPct val="100000"/>
              </a:lnSpc>
              <a:spcBef>
                <a:spcPts val="100"/>
              </a:spcBef>
              <a:spcAft>
                <a:spcPts val="0"/>
              </a:spcAft>
              <a:buSzPts val="2200"/>
              <a:buFont typeface="Open Sans"/>
              <a:buNone/>
              <a:defRPr b="1" sz="2200">
                <a:latin typeface="Open Sans"/>
                <a:ea typeface="Open Sans"/>
                <a:cs typeface="Open Sans"/>
                <a:sym typeface="Open Sans"/>
              </a:defRPr>
            </a:lvl2pPr>
            <a:lvl3pPr lvl="2" algn="ctr">
              <a:lnSpc>
                <a:spcPct val="100000"/>
              </a:lnSpc>
              <a:spcBef>
                <a:spcPts val="0"/>
              </a:spcBef>
              <a:spcAft>
                <a:spcPts val="0"/>
              </a:spcAft>
              <a:buSzPts val="2200"/>
              <a:buFont typeface="Open Sans"/>
              <a:buNone/>
              <a:defRPr b="1" sz="2200">
                <a:latin typeface="Open Sans"/>
                <a:ea typeface="Open Sans"/>
                <a:cs typeface="Open Sans"/>
                <a:sym typeface="Open Sans"/>
              </a:defRPr>
            </a:lvl3pPr>
            <a:lvl4pPr lvl="3" algn="ctr">
              <a:lnSpc>
                <a:spcPct val="100000"/>
              </a:lnSpc>
              <a:spcBef>
                <a:spcPts val="0"/>
              </a:spcBef>
              <a:spcAft>
                <a:spcPts val="0"/>
              </a:spcAft>
              <a:buSzPts val="2200"/>
              <a:buFont typeface="Open Sans"/>
              <a:buNone/>
              <a:defRPr b="1" sz="2200">
                <a:latin typeface="Open Sans"/>
                <a:ea typeface="Open Sans"/>
                <a:cs typeface="Open Sans"/>
                <a:sym typeface="Open Sans"/>
              </a:defRPr>
            </a:lvl4pPr>
            <a:lvl5pPr lvl="4" algn="ctr">
              <a:lnSpc>
                <a:spcPct val="100000"/>
              </a:lnSpc>
              <a:spcBef>
                <a:spcPts val="0"/>
              </a:spcBef>
              <a:spcAft>
                <a:spcPts val="0"/>
              </a:spcAft>
              <a:buSzPts val="2200"/>
              <a:buFont typeface="Open Sans"/>
              <a:buNone/>
              <a:defRPr b="1" sz="2200">
                <a:latin typeface="Open Sans"/>
                <a:ea typeface="Open Sans"/>
                <a:cs typeface="Open Sans"/>
                <a:sym typeface="Open Sans"/>
              </a:defRPr>
            </a:lvl5pPr>
            <a:lvl6pPr lvl="5" algn="ctr">
              <a:lnSpc>
                <a:spcPct val="100000"/>
              </a:lnSpc>
              <a:spcBef>
                <a:spcPts val="0"/>
              </a:spcBef>
              <a:spcAft>
                <a:spcPts val="0"/>
              </a:spcAft>
              <a:buSzPts val="2200"/>
              <a:buFont typeface="Open Sans"/>
              <a:buNone/>
              <a:defRPr b="1" sz="2200">
                <a:latin typeface="Open Sans"/>
                <a:ea typeface="Open Sans"/>
                <a:cs typeface="Open Sans"/>
                <a:sym typeface="Open Sans"/>
              </a:defRPr>
            </a:lvl6pPr>
            <a:lvl7pPr lvl="6" algn="ctr">
              <a:lnSpc>
                <a:spcPct val="100000"/>
              </a:lnSpc>
              <a:spcBef>
                <a:spcPts val="0"/>
              </a:spcBef>
              <a:spcAft>
                <a:spcPts val="0"/>
              </a:spcAft>
              <a:buSzPts val="2200"/>
              <a:buFont typeface="Open Sans"/>
              <a:buNone/>
              <a:defRPr b="1" sz="2200">
                <a:latin typeface="Open Sans"/>
                <a:ea typeface="Open Sans"/>
                <a:cs typeface="Open Sans"/>
                <a:sym typeface="Open Sans"/>
              </a:defRPr>
            </a:lvl7pPr>
            <a:lvl8pPr lvl="7" algn="ctr">
              <a:lnSpc>
                <a:spcPct val="100000"/>
              </a:lnSpc>
              <a:spcBef>
                <a:spcPts val="0"/>
              </a:spcBef>
              <a:spcAft>
                <a:spcPts val="0"/>
              </a:spcAft>
              <a:buSzPts val="2200"/>
              <a:buFont typeface="Open Sans"/>
              <a:buNone/>
              <a:defRPr b="1" sz="2200">
                <a:latin typeface="Open Sans"/>
                <a:ea typeface="Open Sans"/>
                <a:cs typeface="Open Sans"/>
                <a:sym typeface="Open Sans"/>
              </a:defRPr>
            </a:lvl8pPr>
            <a:lvl9pPr lvl="8" algn="ctr">
              <a:lnSpc>
                <a:spcPct val="100000"/>
              </a:lnSpc>
              <a:spcBef>
                <a:spcPts val="0"/>
              </a:spcBef>
              <a:spcAft>
                <a:spcPts val="0"/>
              </a:spcAft>
              <a:buSzPts val="2200"/>
              <a:buFont typeface="Open Sans"/>
              <a:buNone/>
              <a:defRPr b="1" sz="2200">
                <a:latin typeface="Open Sans"/>
                <a:ea typeface="Open Sans"/>
                <a:cs typeface="Open Sans"/>
                <a:sym typeface="Open Sans"/>
              </a:defRPr>
            </a:lvl9pPr>
          </a:lstStyle>
          <a:p/>
        </p:txBody>
      </p:sp>
      <p:sp>
        <p:nvSpPr>
          <p:cNvPr id="11" name="Google Shape;11;p25"/>
          <p:cNvSpPr txBox="1"/>
          <p:nvPr>
            <p:ph idx="1" type="subTitle"/>
          </p:nvPr>
        </p:nvSpPr>
        <p:spPr>
          <a:xfrm>
            <a:off x="631703" y="3544047"/>
            <a:ext cx="8520600" cy="1133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100"/>
              </a:spcBef>
              <a:spcAft>
                <a:spcPts val="0"/>
              </a:spcAft>
              <a:buClr>
                <a:schemeClr val="dk1"/>
              </a:buClr>
              <a:buSzPts val="2200"/>
              <a:buNone/>
              <a:defRPr sz="2200">
                <a:solidFill>
                  <a:schemeClr val="dk1"/>
                </a:solidFill>
              </a:defRPr>
            </a:lvl1pPr>
            <a:lvl2pPr lvl="1" algn="ctr">
              <a:lnSpc>
                <a:spcPct val="100000"/>
              </a:lnSpc>
              <a:spcBef>
                <a:spcPts val="100"/>
              </a:spcBef>
              <a:spcAft>
                <a:spcPts val="0"/>
              </a:spcAft>
              <a:buSzPts val="2200"/>
              <a:buFont typeface="Open Sans"/>
              <a:buNone/>
              <a:defRPr sz="2200">
                <a:latin typeface="Open Sans"/>
                <a:ea typeface="Open Sans"/>
                <a:cs typeface="Open Sans"/>
                <a:sym typeface="Open Sans"/>
              </a:defRPr>
            </a:lvl2pPr>
            <a:lvl3pPr lvl="2" algn="ctr">
              <a:lnSpc>
                <a:spcPct val="100000"/>
              </a:lnSpc>
              <a:spcBef>
                <a:spcPts val="0"/>
              </a:spcBef>
              <a:spcAft>
                <a:spcPts val="0"/>
              </a:spcAft>
              <a:buSzPts val="2200"/>
              <a:buFont typeface="Open Sans"/>
              <a:buNone/>
              <a:defRPr sz="2200">
                <a:latin typeface="Open Sans"/>
                <a:ea typeface="Open Sans"/>
                <a:cs typeface="Open Sans"/>
                <a:sym typeface="Open Sans"/>
              </a:defRPr>
            </a:lvl3pPr>
            <a:lvl4pPr lvl="3" algn="ctr">
              <a:lnSpc>
                <a:spcPct val="100000"/>
              </a:lnSpc>
              <a:spcBef>
                <a:spcPts val="0"/>
              </a:spcBef>
              <a:spcAft>
                <a:spcPts val="0"/>
              </a:spcAft>
              <a:buSzPts val="2200"/>
              <a:buFont typeface="Open Sans"/>
              <a:buNone/>
              <a:defRPr sz="2200">
                <a:latin typeface="Open Sans"/>
                <a:ea typeface="Open Sans"/>
                <a:cs typeface="Open Sans"/>
                <a:sym typeface="Open Sans"/>
              </a:defRPr>
            </a:lvl4pPr>
            <a:lvl5pPr lvl="4" algn="ctr">
              <a:lnSpc>
                <a:spcPct val="100000"/>
              </a:lnSpc>
              <a:spcBef>
                <a:spcPts val="0"/>
              </a:spcBef>
              <a:spcAft>
                <a:spcPts val="0"/>
              </a:spcAft>
              <a:buSzPts val="2200"/>
              <a:buFont typeface="Open Sans"/>
              <a:buNone/>
              <a:defRPr sz="2200">
                <a:latin typeface="Open Sans"/>
                <a:ea typeface="Open Sans"/>
                <a:cs typeface="Open Sans"/>
                <a:sym typeface="Open Sans"/>
              </a:defRPr>
            </a:lvl5pPr>
            <a:lvl6pPr lvl="5" algn="ctr">
              <a:lnSpc>
                <a:spcPct val="100000"/>
              </a:lnSpc>
              <a:spcBef>
                <a:spcPts val="0"/>
              </a:spcBef>
              <a:spcAft>
                <a:spcPts val="0"/>
              </a:spcAft>
              <a:buSzPts val="2200"/>
              <a:buFont typeface="Open Sans"/>
              <a:buNone/>
              <a:defRPr sz="2200">
                <a:latin typeface="Open Sans"/>
                <a:ea typeface="Open Sans"/>
                <a:cs typeface="Open Sans"/>
                <a:sym typeface="Open Sans"/>
              </a:defRPr>
            </a:lvl6pPr>
            <a:lvl7pPr lvl="6" algn="ctr">
              <a:lnSpc>
                <a:spcPct val="100000"/>
              </a:lnSpc>
              <a:spcBef>
                <a:spcPts val="0"/>
              </a:spcBef>
              <a:spcAft>
                <a:spcPts val="0"/>
              </a:spcAft>
              <a:buSzPts val="2200"/>
              <a:buFont typeface="Open Sans"/>
              <a:buNone/>
              <a:defRPr sz="2200">
                <a:latin typeface="Open Sans"/>
                <a:ea typeface="Open Sans"/>
                <a:cs typeface="Open Sans"/>
                <a:sym typeface="Open Sans"/>
              </a:defRPr>
            </a:lvl7pPr>
            <a:lvl8pPr lvl="7" algn="ctr">
              <a:lnSpc>
                <a:spcPct val="100000"/>
              </a:lnSpc>
              <a:spcBef>
                <a:spcPts val="0"/>
              </a:spcBef>
              <a:spcAft>
                <a:spcPts val="0"/>
              </a:spcAft>
              <a:buSzPts val="2200"/>
              <a:buFont typeface="Open Sans"/>
              <a:buNone/>
              <a:defRPr sz="2200">
                <a:latin typeface="Open Sans"/>
                <a:ea typeface="Open Sans"/>
                <a:cs typeface="Open Sans"/>
                <a:sym typeface="Open Sans"/>
              </a:defRPr>
            </a:lvl8pPr>
            <a:lvl9pPr lvl="8" algn="ctr">
              <a:lnSpc>
                <a:spcPct val="100000"/>
              </a:lnSpc>
              <a:spcBef>
                <a:spcPts val="0"/>
              </a:spcBef>
              <a:spcAft>
                <a:spcPts val="0"/>
              </a:spcAft>
              <a:buSzPts val="2200"/>
              <a:buFont typeface="Open Sans"/>
              <a:buNone/>
              <a:defRPr sz="2200">
                <a:latin typeface="Open Sans"/>
                <a:ea typeface="Open Sans"/>
                <a:cs typeface="Open Sans"/>
                <a:sym typeface="Open Sans"/>
              </a:defRPr>
            </a:lvl9pPr>
          </a:lstStyle>
          <a:p/>
        </p:txBody>
      </p:sp>
      <p:pic>
        <p:nvPicPr>
          <p:cNvPr id="12" name="Google Shape;12;p25" title="Mitforschen-RGB-Logo-Horizontal-mitClaim-Color(4).png"/>
          <p:cNvPicPr preferRelativeResize="0"/>
          <p:nvPr/>
        </p:nvPicPr>
        <p:blipFill rotWithShape="1">
          <a:blip r:embed="rId2">
            <a:alphaModFix/>
          </a:blip>
          <a:srcRect b="0" l="0" r="0" t="0"/>
          <a:stretch/>
        </p:blipFill>
        <p:spPr>
          <a:xfrm>
            <a:off x="6818428" y="183453"/>
            <a:ext cx="2150948" cy="799250"/>
          </a:xfrm>
          <a:prstGeom prst="rect">
            <a:avLst/>
          </a:prstGeom>
          <a:noFill/>
          <a:ln>
            <a:noFill/>
          </a:ln>
        </p:spPr>
      </p:pic>
      <p:pic>
        <p:nvPicPr>
          <p:cNvPr id="13" name="Google Shape;13;p25" title="Logo partx groß (2).png"/>
          <p:cNvPicPr preferRelativeResize="0"/>
          <p:nvPr/>
        </p:nvPicPr>
        <p:blipFill rotWithShape="1">
          <a:blip r:embed="rId3">
            <a:alphaModFix/>
          </a:blip>
          <a:srcRect b="19" l="0" r="0" t="9"/>
          <a:stretch/>
        </p:blipFill>
        <p:spPr>
          <a:xfrm>
            <a:off x="504969" y="-496658"/>
            <a:ext cx="5476874" cy="3650199"/>
          </a:xfrm>
          <a:prstGeom prst="rect">
            <a:avLst/>
          </a:prstGeom>
          <a:noFill/>
          <a:ln>
            <a:noFill/>
          </a:ln>
        </p:spPr>
      </p:pic>
      <p:pic>
        <p:nvPicPr>
          <p:cNvPr id="14" name="Google Shape;14;p25" title="LOGO_WID-rgb.png"/>
          <p:cNvPicPr preferRelativeResize="0"/>
          <p:nvPr/>
        </p:nvPicPr>
        <p:blipFill rotWithShape="1">
          <a:blip r:embed="rId4">
            <a:alphaModFix/>
          </a:blip>
          <a:srcRect b="0" l="0" r="0" t="0"/>
          <a:stretch/>
        </p:blipFill>
        <p:spPr>
          <a:xfrm>
            <a:off x="3999600" y="4443225"/>
            <a:ext cx="1437450" cy="231450"/>
          </a:xfrm>
          <a:prstGeom prst="rect">
            <a:avLst/>
          </a:prstGeom>
          <a:noFill/>
          <a:ln>
            <a:noFill/>
          </a:ln>
        </p:spPr>
      </p:pic>
      <p:pic>
        <p:nvPicPr>
          <p:cNvPr id="15" name="Google Shape;15;p25" title="internet_in_farbe_de.jpg"/>
          <p:cNvPicPr preferRelativeResize="0"/>
          <p:nvPr/>
        </p:nvPicPr>
        <p:blipFill rotWithShape="1">
          <a:blip r:embed="rId5">
            <a:alphaModFix/>
          </a:blip>
          <a:srcRect b="0" l="0" r="0" t="0"/>
          <a:stretch/>
        </p:blipFill>
        <p:spPr>
          <a:xfrm>
            <a:off x="7599600" y="4123675"/>
            <a:ext cx="1305075" cy="870551"/>
          </a:xfrm>
          <a:prstGeom prst="rect">
            <a:avLst/>
          </a:prstGeom>
          <a:noFill/>
          <a:ln>
            <a:noFill/>
          </a:ln>
        </p:spPr>
      </p:pic>
      <p:pic>
        <p:nvPicPr>
          <p:cNvPr id="16" name="Google Shape;16;p25" title="mfn_logo_STANDARD.png"/>
          <p:cNvPicPr preferRelativeResize="0"/>
          <p:nvPr/>
        </p:nvPicPr>
        <p:blipFill rotWithShape="1">
          <a:blip r:embed="rId6">
            <a:alphaModFix/>
          </a:blip>
          <a:srcRect b="0" l="0" r="0" t="0"/>
          <a:stretch/>
        </p:blipFill>
        <p:spPr>
          <a:xfrm>
            <a:off x="5799564" y="4216138"/>
            <a:ext cx="1310472" cy="6856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variabel 1">
  <p:cSld name="BLANK_3">
    <p:spTree>
      <p:nvGrpSpPr>
        <p:cNvPr id="89" name="Shape 89"/>
        <p:cNvGrpSpPr/>
        <p:nvPr/>
      </p:nvGrpSpPr>
      <p:grpSpPr>
        <a:xfrm>
          <a:off x="0" y="0"/>
          <a:ext cx="0" cy="0"/>
          <a:chOff x="0" y="0"/>
          <a:chExt cx="0" cy="0"/>
        </a:xfrm>
      </p:grpSpPr>
      <p:pic>
        <p:nvPicPr>
          <p:cNvPr id="90" name="Google Shape;90;g39eff9aba2f_1_112" title="x__1_.png"/>
          <p:cNvPicPr preferRelativeResize="0"/>
          <p:nvPr/>
        </p:nvPicPr>
        <p:blipFill rotWithShape="1">
          <a:blip r:embed="rId2">
            <a:alphaModFix/>
          </a:blip>
          <a:srcRect b="0" l="0" r="0" t="0"/>
          <a:stretch/>
        </p:blipFill>
        <p:spPr>
          <a:xfrm>
            <a:off x="6153872" y="742268"/>
            <a:ext cx="5143500" cy="5143500"/>
          </a:xfrm>
          <a:prstGeom prst="rect">
            <a:avLst/>
          </a:prstGeom>
          <a:noFill/>
          <a:ln>
            <a:noFill/>
          </a:ln>
        </p:spPr>
      </p:pic>
      <p:sp>
        <p:nvSpPr>
          <p:cNvPr id="91" name="Google Shape;91;g39eff9aba2f_1_112"/>
          <p:cNvSpPr txBox="1"/>
          <p:nvPr/>
        </p:nvSpPr>
        <p:spPr>
          <a:xfrm>
            <a:off x="248400" y="266400"/>
            <a:ext cx="31470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de-DE" sz="2700" u="none" cap="none" strike="noStrike">
                <a:solidFill>
                  <a:schemeClr val="dk1"/>
                </a:solidFill>
                <a:latin typeface="Open Sans"/>
                <a:ea typeface="Open Sans"/>
                <a:cs typeface="Open Sans"/>
                <a:sym typeface="Open Sans"/>
              </a:rPr>
              <a:t>Gliederung</a:t>
            </a:r>
            <a:endParaRPr b="1" i="0" sz="27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lauf">
  <p:cSld name="BLANK_2">
    <p:spTree>
      <p:nvGrpSpPr>
        <p:cNvPr id="92" name="Shape 92"/>
        <p:cNvGrpSpPr/>
        <p:nvPr/>
      </p:nvGrpSpPr>
      <p:grpSpPr>
        <a:xfrm>
          <a:off x="0" y="0"/>
          <a:ext cx="0" cy="0"/>
          <a:chOff x="0" y="0"/>
          <a:chExt cx="0" cy="0"/>
        </a:xfrm>
      </p:grpSpPr>
      <p:sp>
        <p:nvSpPr>
          <p:cNvPr id="93" name="Google Shape;93;g39eff9aba2f_1_115"/>
          <p:cNvSpPr txBox="1"/>
          <p:nvPr/>
        </p:nvSpPr>
        <p:spPr>
          <a:xfrm>
            <a:off x="248400" y="266400"/>
            <a:ext cx="31470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de-DE" sz="2700" u="none" cap="none" strike="noStrike">
                <a:solidFill>
                  <a:schemeClr val="dk1"/>
                </a:solidFill>
                <a:latin typeface="Open Sans"/>
                <a:ea typeface="Open Sans"/>
                <a:cs typeface="Open Sans"/>
                <a:sym typeface="Open Sans"/>
              </a:rPr>
              <a:t>Ablauf</a:t>
            </a:r>
            <a:endParaRPr b="1" i="0" sz="2700" u="none" cap="none" strike="noStrike">
              <a:solidFill>
                <a:schemeClr val="dk1"/>
              </a:solidFill>
              <a:latin typeface="Open Sans"/>
              <a:ea typeface="Open Sans"/>
              <a:cs typeface="Open Sans"/>
              <a:sym typeface="Open Sans"/>
            </a:endParaRPr>
          </a:p>
        </p:txBody>
      </p:sp>
      <p:sp>
        <p:nvSpPr>
          <p:cNvPr id="94" name="Google Shape;94;g39eff9aba2f_1_115"/>
          <p:cNvSpPr txBox="1"/>
          <p:nvPr/>
        </p:nvSpPr>
        <p:spPr>
          <a:xfrm>
            <a:off x="-1774775" y="1173175"/>
            <a:ext cx="1642200" cy="21783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de-DE" sz="2200" u="none" cap="none" strike="noStrike">
                <a:solidFill>
                  <a:schemeClr val="accent1"/>
                </a:solidFill>
                <a:latin typeface="Open Sans"/>
                <a:ea typeface="Open Sans"/>
                <a:cs typeface="Open Sans"/>
                <a:sym typeface="Open Sans"/>
              </a:rPr>
              <a:t>Hinweis: </a:t>
            </a:r>
            <a:r>
              <a:rPr b="0" i="0" lang="de-DE" sz="2200" u="none" cap="none" strike="noStrike">
                <a:solidFill>
                  <a:schemeClr val="accent1"/>
                </a:solidFill>
                <a:latin typeface="Open Sans"/>
                <a:ea typeface="Open Sans"/>
                <a:cs typeface="Open Sans"/>
                <a:sym typeface="Open Sans"/>
              </a:rPr>
              <a:t>Zeile hinzufügen für weitere Punkte</a:t>
            </a:r>
            <a:endParaRPr b="0" i="0" sz="2200" u="none" cap="none" strike="noStrike">
              <a:solidFill>
                <a:schemeClr val="accent1"/>
              </a:solidFill>
              <a:latin typeface="Open Sans"/>
              <a:ea typeface="Open Sans"/>
              <a:cs typeface="Open Sans"/>
              <a:sym typeface="Open Sans"/>
            </a:endParaRPr>
          </a:p>
        </p:txBody>
      </p:sp>
      <p:pic>
        <p:nvPicPr>
          <p:cNvPr id="95" name="Google Shape;95;g39eff9aba2f_1_115" title="x__1_.png"/>
          <p:cNvPicPr preferRelativeResize="0"/>
          <p:nvPr/>
        </p:nvPicPr>
        <p:blipFill rotWithShape="1">
          <a:blip r:embed="rId2">
            <a:alphaModFix/>
          </a:blip>
          <a:srcRect b="14433" l="0" r="41677" t="0"/>
          <a:stretch/>
        </p:blipFill>
        <p:spPr>
          <a:xfrm>
            <a:off x="6153872" y="742268"/>
            <a:ext cx="2999889" cy="44012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lussfolie">
  <p:cSld name="BLANK_1">
    <p:spTree>
      <p:nvGrpSpPr>
        <p:cNvPr id="96" name="Shape 96"/>
        <p:cNvGrpSpPr/>
        <p:nvPr/>
      </p:nvGrpSpPr>
      <p:grpSpPr>
        <a:xfrm>
          <a:off x="0" y="0"/>
          <a:ext cx="0" cy="0"/>
          <a:chOff x="0" y="0"/>
          <a:chExt cx="0" cy="0"/>
        </a:xfrm>
      </p:grpSpPr>
      <p:sp>
        <p:nvSpPr>
          <p:cNvPr id="97" name="Google Shape;97;g39eff9aba2f_1_119"/>
          <p:cNvSpPr txBox="1"/>
          <p:nvPr>
            <p:ph idx="1" type="body"/>
          </p:nvPr>
        </p:nvSpPr>
        <p:spPr>
          <a:xfrm>
            <a:off x="248400" y="1894472"/>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98" name="Google Shape;98;g39eff9aba2f_1_119"/>
          <p:cNvSpPr txBox="1"/>
          <p:nvPr>
            <p:ph idx="2" type="body"/>
          </p:nvPr>
        </p:nvSpPr>
        <p:spPr>
          <a:xfrm>
            <a:off x="248400" y="1390472"/>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99" name="Google Shape;99;g39eff9aba2f_1_119"/>
          <p:cNvSpPr txBox="1"/>
          <p:nvPr>
            <p:ph idx="3" type="body"/>
          </p:nvPr>
        </p:nvSpPr>
        <p:spPr>
          <a:xfrm>
            <a:off x="248400" y="814472"/>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100" name="Google Shape;100;g39eff9aba2f_1_119"/>
          <p:cNvSpPr txBox="1"/>
          <p:nvPr>
            <p:ph idx="4" type="body"/>
          </p:nvPr>
        </p:nvSpPr>
        <p:spPr>
          <a:xfrm>
            <a:off x="248400" y="4298930"/>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101" name="Google Shape;101;g39eff9aba2f_1_119"/>
          <p:cNvSpPr txBox="1"/>
          <p:nvPr>
            <p:ph idx="5" type="body"/>
          </p:nvPr>
        </p:nvSpPr>
        <p:spPr>
          <a:xfrm>
            <a:off x="248400" y="3794930"/>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102" name="Google Shape;102;g39eff9aba2f_1_119"/>
          <p:cNvSpPr txBox="1"/>
          <p:nvPr>
            <p:ph idx="6" type="body"/>
          </p:nvPr>
        </p:nvSpPr>
        <p:spPr>
          <a:xfrm>
            <a:off x="248400" y="3218930"/>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pic>
        <p:nvPicPr>
          <p:cNvPr id="103" name="Google Shape;103;g39eff9aba2f_1_119" title="x__1_.png"/>
          <p:cNvPicPr preferRelativeResize="0"/>
          <p:nvPr/>
        </p:nvPicPr>
        <p:blipFill rotWithShape="1">
          <a:blip r:embed="rId2">
            <a:alphaModFix/>
          </a:blip>
          <a:srcRect b="14433" l="0" r="41677" t="0"/>
          <a:stretch/>
        </p:blipFill>
        <p:spPr>
          <a:xfrm>
            <a:off x="6153872" y="742268"/>
            <a:ext cx="2999889" cy="44012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variabel" type="blank">
  <p:cSld name="BLANK">
    <p:spTree>
      <p:nvGrpSpPr>
        <p:cNvPr id="104" name="Shape 104"/>
        <p:cNvGrpSpPr/>
        <p:nvPr/>
      </p:nvGrpSpPr>
      <p:grpSpPr>
        <a:xfrm>
          <a:off x="0" y="0"/>
          <a:ext cx="0" cy="0"/>
          <a:chOff x="0" y="0"/>
          <a:chExt cx="0" cy="0"/>
        </a:xfrm>
      </p:grpSpPr>
      <p:sp>
        <p:nvSpPr>
          <p:cNvPr id="105" name="Google Shape;105;g39eff9aba2f_1_127"/>
          <p:cNvSpPr txBox="1"/>
          <p:nvPr/>
        </p:nvSpPr>
        <p:spPr>
          <a:xfrm>
            <a:off x="248400" y="266400"/>
            <a:ext cx="31470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de-DE" sz="2700" u="none" cap="none" strike="noStrike">
                <a:solidFill>
                  <a:schemeClr val="dk1"/>
                </a:solidFill>
                <a:latin typeface="Open Sans"/>
                <a:ea typeface="Open Sans"/>
                <a:cs typeface="Open Sans"/>
                <a:sym typeface="Open Sans"/>
              </a:rPr>
              <a:t>Gliederung</a:t>
            </a:r>
            <a:endParaRPr b="1" i="0" sz="2700" u="none" cap="none" strike="noStrike">
              <a:solidFill>
                <a:schemeClr val="dk1"/>
              </a:solidFill>
              <a:latin typeface="Open Sans"/>
              <a:ea typeface="Open Sans"/>
              <a:cs typeface="Open Sans"/>
              <a:sym typeface="Open Sans"/>
            </a:endParaRPr>
          </a:p>
        </p:txBody>
      </p:sp>
      <p:pic>
        <p:nvPicPr>
          <p:cNvPr id="106" name="Google Shape;106;g39eff9aba2f_1_127" title="x__1_.png"/>
          <p:cNvPicPr preferRelativeResize="0"/>
          <p:nvPr/>
        </p:nvPicPr>
        <p:blipFill rotWithShape="1">
          <a:blip r:embed="rId2">
            <a:alphaModFix/>
          </a:blip>
          <a:srcRect b="14433" l="0" r="41677" t="0"/>
          <a:stretch/>
        </p:blipFill>
        <p:spPr>
          <a:xfrm>
            <a:off x="6153872" y="742268"/>
            <a:ext cx="2999889" cy="44012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variabel" type="blank">
  <p:cSld name="BLANK">
    <p:spTree>
      <p:nvGrpSpPr>
        <p:cNvPr id="17" name="Shape 17"/>
        <p:cNvGrpSpPr/>
        <p:nvPr/>
      </p:nvGrpSpPr>
      <p:grpSpPr>
        <a:xfrm>
          <a:off x="0" y="0"/>
          <a:ext cx="0" cy="0"/>
          <a:chOff x="0" y="0"/>
          <a:chExt cx="0" cy="0"/>
        </a:xfrm>
      </p:grpSpPr>
      <p:sp>
        <p:nvSpPr>
          <p:cNvPr id="18" name="Google Shape;18;p29"/>
          <p:cNvSpPr txBox="1"/>
          <p:nvPr/>
        </p:nvSpPr>
        <p:spPr>
          <a:xfrm>
            <a:off x="248400" y="266400"/>
            <a:ext cx="31470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de-DE" sz="2700" u="none" cap="none" strike="noStrike">
                <a:solidFill>
                  <a:schemeClr val="dk1"/>
                </a:solidFill>
                <a:latin typeface="Open Sans"/>
                <a:ea typeface="Open Sans"/>
                <a:cs typeface="Open Sans"/>
                <a:sym typeface="Open Sans"/>
              </a:rPr>
              <a:t>Gliederung</a:t>
            </a:r>
            <a:endParaRPr b="1" i="0" sz="2700" u="none" cap="none" strike="noStrike">
              <a:solidFill>
                <a:schemeClr val="dk1"/>
              </a:solidFill>
              <a:latin typeface="Open Sans"/>
              <a:ea typeface="Open Sans"/>
              <a:cs typeface="Open Sans"/>
              <a:sym typeface="Open Sans"/>
            </a:endParaRPr>
          </a:p>
        </p:txBody>
      </p:sp>
      <p:pic>
        <p:nvPicPr>
          <p:cNvPr id="19" name="Google Shape;19;p29" title="x__1_.png"/>
          <p:cNvPicPr preferRelativeResize="0"/>
          <p:nvPr/>
        </p:nvPicPr>
        <p:blipFill rotWithShape="1">
          <a:blip r:embed="rId2">
            <a:alphaModFix/>
          </a:blip>
          <a:srcRect b="14432" l="0" r="41674" t="0"/>
          <a:stretch/>
        </p:blipFill>
        <p:spPr>
          <a:xfrm>
            <a:off x="6153872" y="742268"/>
            <a:ext cx="2999890" cy="44012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
  <p:cSld name="TITLE_AND_BODY_1_1">
    <p:spTree>
      <p:nvGrpSpPr>
        <p:cNvPr id="20" name="Shape 20"/>
        <p:cNvGrpSpPr/>
        <p:nvPr/>
      </p:nvGrpSpPr>
      <p:grpSpPr>
        <a:xfrm>
          <a:off x="0" y="0"/>
          <a:ext cx="0" cy="0"/>
          <a:chOff x="0" y="0"/>
          <a:chExt cx="0" cy="0"/>
        </a:xfrm>
      </p:grpSpPr>
      <p:pic>
        <p:nvPicPr>
          <p:cNvPr id="21" name="Google Shape;21;g38af81ef326_0_19" title="x__1_.png"/>
          <p:cNvPicPr preferRelativeResize="0"/>
          <p:nvPr/>
        </p:nvPicPr>
        <p:blipFill rotWithShape="1">
          <a:blip r:embed="rId2">
            <a:alphaModFix/>
          </a:blip>
          <a:srcRect b="14432" l="0" r="41866" t="0"/>
          <a:stretch/>
        </p:blipFill>
        <p:spPr>
          <a:xfrm>
            <a:off x="6153872" y="742268"/>
            <a:ext cx="2990128" cy="4401232"/>
          </a:xfrm>
          <a:prstGeom prst="rect">
            <a:avLst/>
          </a:prstGeom>
          <a:noFill/>
          <a:ln>
            <a:noFill/>
          </a:ln>
        </p:spPr>
      </p:pic>
      <p:grpSp>
        <p:nvGrpSpPr>
          <p:cNvPr id="22" name="Google Shape;22;g38af81ef326_0_19"/>
          <p:cNvGrpSpPr/>
          <p:nvPr/>
        </p:nvGrpSpPr>
        <p:grpSpPr>
          <a:xfrm>
            <a:off x="8388459" y="4463825"/>
            <a:ext cx="755541" cy="567000"/>
            <a:chOff x="8159400" y="1339425"/>
            <a:chExt cx="755541" cy="567000"/>
          </a:xfrm>
        </p:grpSpPr>
        <p:sp>
          <p:nvSpPr>
            <p:cNvPr id="23" name="Google Shape;23;g38af81ef326_0_19"/>
            <p:cNvSpPr/>
            <p:nvPr/>
          </p:nvSpPr>
          <p:spPr>
            <a:xfrm flipH="1">
              <a:off x="8159400" y="1339425"/>
              <a:ext cx="672900" cy="567000"/>
            </a:xfrm>
            <a:prstGeom prst="flowChartDelay">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4" name="Google Shape;24;g38af81ef326_0_19"/>
            <p:cNvSpPr/>
            <p:nvPr/>
          </p:nvSpPr>
          <p:spPr>
            <a:xfrm>
              <a:off x="8832300" y="1339425"/>
              <a:ext cx="82641" cy="567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grpSp>
      <p:grpSp>
        <p:nvGrpSpPr>
          <p:cNvPr id="25" name="Google Shape;25;g38af81ef326_0_19"/>
          <p:cNvGrpSpPr/>
          <p:nvPr/>
        </p:nvGrpSpPr>
        <p:grpSpPr>
          <a:xfrm>
            <a:off x="0" y="345300"/>
            <a:ext cx="8064000" cy="567003"/>
            <a:chOff x="0" y="1339425"/>
            <a:chExt cx="8064000" cy="567003"/>
          </a:xfrm>
        </p:grpSpPr>
        <p:sp>
          <p:nvSpPr>
            <p:cNvPr id="26" name="Google Shape;26;g38af81ef326_0_19"/>
            <p:cNvSpPr/>
            <p:nvPr/>
          </p:nvSpPr>
          <p:spPr>
            <a:xfrm>
              <a:off x="0" y="1339425"/>
              <a:ext cx="74970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7" name="Google Shape;27;g38af81ef326_0_19"/>
            <p:cNvSpPr/>
            <p:nvPr/>
          </p:nvSpPr>
          <p:spPr>
            <a:xfrm>
              <a:off x="7497000" y="1339428"/>
              <a:ext cx="567000" cy="567000"/>
            </a:xfrm>
            <a:prstGeom prst="flowChartDelay">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grpSp>
      <p:sp>
        <p:nvSpPr>
          <p:cNvPr id="28" name="Google Shape;28;g38af81ef326_0_19"/>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7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g38af81ef326_0_19"/>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a:bodyPr>
          <a:lstStyle>
            <a:lvl1pPr indent="-368300" lvl="0" marL="457200" marR="0" algn="l">
              <a:lnSpc>
                <a:spcPct val="100000"/>
              </a:lnSpc>
              <a:spcBef>
                <a:spcPts val="0"/>
              </a:spcBef>
              <a:spcAft>
                <a:spcPts val="0"/>
              </a:spcAft>
              <a:buClr>
                <a:schemeClr val="dk1"/>
              </a:buClr>
              <a:buSzPts val="2200"/>
              <a:buFont typeface="Arial"/>
              <a:buChar char="●"/>
              <a:defRPr sz="2200">
                <a:solidFill>
                  <a:schemeClr val="dk1"/>
                </a:solidFill>
              </a:defRPr>
            </a:lvl1pPr>
            <a:lvl2pPr indent="-406400" lvl="1" marL="914400" algn="l">
              <a:lnSpc>
                <a:spcPct val="115000"/>
              </a:lnSpc>
              <a:spcBef>
                <a:spcPts val="0"/>
              </a:spcBef>
              <a:spcAft>
                <a:spcPts val="0"/>
              </a:spcAft>
              <a:buSzPts val="28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g38af81ef326_0_19"/>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lussfolie">
  <p:cSld name="BLANK_1">
    <p:spTree>
      <p:nvGrpSpPr>
        <p:cNvPr id="31" name="Shape 31"/>
        <p:cNvGrpSpPr/>
        <p:nvPr/>
      </p:nvGrpSpPr>
      <p:grpSpPr>
        <a:xfrm>
          <a:off x="0" y="0"/>
          <a:ext cx="0" cy="0"/>
          <a:chOff x="0" y="0"/>
          <a:chExt cx="0" cy="0"/>
        </a:xfrm>
      </p:grpSpPr>
      <p:sp>
        <p:nvSpPr>
          <p:cNvPr id="32" name="Google Shape;32;p28"/>
          <p:cNvSpPr txBox="1"/>
          <p:nvPr>
            <p:ph idx="1" type="body"/>
          </p:nvPr>
        </p:nvSpPr>
        <p:spPr>
          <a:xfrm>
            <a:off x="248400" y="1894472"/>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33" name="Google Shape;33;p28"/>
          <p:cNvSpPr txBox="1"/>
          <p:nvPr>
            <p:ph idx="2" type="body"/>
          </p:nvPr>
        </p:nvSpPr>
        <p:spPr>
          <a:xfrm>
            <a:off x="248400" y="1390472"/>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34" name="Google Shape;34;p28"/>
          <p:cNvSpPr txBox="1"/>
          <p:nvPr>
            <p:ph idx="3" type="body"/>
          </p:nvPr>
        </p:nvSpPr>
        <p:spPr>
          <a:xfrm>
            <a:off x="248400" y="814472"/>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35" name="Google Shape;35;p28"/>
          <p:cNvSpPr txBox="1"/>
          <p:nvPr>
            <p:ph idx="4" type="body"/>
          </p:nvPr>
        </p:nvSpPr>
        <p:spPr>
          <a:xfrm>
            <a:off x="248400" y="4298930"/>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36" name="Google Shape;36;p28"/>
          <p:cNvSpPr txBox="1"/>
          <p:nvPr>
            <p:ph idx="5" type="body"/>
          </p:nvPr>
        </p:nvSpPr>
        <p:spPr>
          <a:xfrm>
            <a:off x="248400" y="3794930"/>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37" name="Google Shape;37;p28"/>
          <p:cNvSpPr txBox="1"/>
          <p:nvPr>
            <p:ph idx="6" type="body"/>
          </p:nvPr>
        </p:nvSpPr>
        <p:spPr>
          <a:xfrm>
            <a:off x="248400" y="3218930"/>
            <a:ext cx="5256300" cy="7329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1"/>
              </a:buClr>
              <a:buSzPts val="1600"/>
              <a:buChar char="●"/>
              <a:defRPr sz="1600">
                <a:solidFill>
                  <a:schemeClr val="dk1"/>
                </a:solidFill>
              </a:defRPr>
            </a:lvl1pPr>
            <a:lvl2pPr indent="-330200" lvl="1" marL="9144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gn="l">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gn="l">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gn="l">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gn="l">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gn="l">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gn="l">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gn="l">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pic>
        <p:nvPicPr>
          <p:cNvPr id="38" name="Google Shape;38;p28" title="x__1_.png"/>
          <p:cNvPicPr preferRelativeResize="0"/>
          <p:nvPr/>
        </p:nvPicPr>
        <p:blipFill rotWithShape="1">
          <a:blip r:embed="rId2">
            <a:alphaModFix/>
          </a:blip>
          <a:srcRect b="14432" l="0" r="41674" t="0"/>
          <a:stretch/>
        </p:blipFill>
        <p:spPr>
          <a:xfrm>
            <a:off x="6153872" y="742268"/>
            <a:ext cx="2999890" cy="44012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ITLE_AND_BODY_1">
    <p:spTree>
      <p:nvGrpSpPr>
        <p:cNvPr id="39" name="Shape 39"/>
        <p:cNvGrpSpPr/>
        <p:nvPr/>
      </p:nvGrpSpPr>
      <p:grpSpPr>
        <a:xfrm>
          <a:off x="0" y="0"/>
          <a:ext cx="0" cy="0"/>
          <a:chOff x="0" y="0"/>
          <a:chExt cx="0" cy="0"/>
        </a:xfrm>
      </p:grpSpPr>
      <p:pic>
        <p:nvPicPr>
          <p:cNvPr id="40" name="Google Shape;40;p26" title="x__1_.png"/>
          <p:cNvPicPr preferRelativeResize="0"/>
          <p:nvPr/>
        </p:nvPicPr>
        <p:blipFill rotWithShape="1">
          <a:blip r:embed="rId2">
            <a:alphaModFix/>
          </a:blip>
          <a:srcRect b="14432" l="0" r="41674" t="0"/>
          <a:stretch/>
        </p:blipFill>
        <p:spPr>
          <a:xfrm>
            <a:off x="6153872" y="742268"/>
            <a:ext cx="2999890" cy="4401232"/>
          </a:xfrm>
          <a:prstGeom prst="rect">
            <a:avLst/>
          </a:prstGeom>
          <a:noFill/>
          <a:ln>
            <a:noFill/>
          </a:ln>
        </p:spPr>
      </p:pic>
      <p:grpSp>
        <p:nvGrpSpPr>
          <p:cNvPr id="41" name="Google Shape;41;p26"/>
          <p:cNvGrpSpPr/>
          <p:nvPr/>
        </p:nvGrpSpPr>
        <p:grpSpPr>
          <a:xfrm>
            <a:off x="8261509" y="345300"/>
            <a:ext cx="892253" cy="567000"/>
            <a:chOff x="8159400" y="1339425"/>
            <a:chExt cx="892253" cy="567000"/>
          </a:xfrm>
        </p:grpSpPr>
        <p:sp>
          <p:nvSpPr>
            <p:cNvPr id="42" name="Google Shape;42;p26"/>
            <p:cNvSpPr/>
            <p:nvPr/>
          </p:nvSpPr>
          <p:spPr>
            <a:xfrm flipH="1">
              <a:off x="8159400" y="1339425"/>
              <a:ext cx="672900" cy="567000"/>
            </a:xfrm>
            <a:prstGeom prst="flowChartDelay">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43" name="Google Shape;43;p26"/>
            <p:cNvSpPr/>
            <p:nvPr/>
          </p:nvSpPr>
          <p:spPr>
            <a:xfrm>
              <a:off x="8832300" y="1339425"/>
              <a:ext cx="219353" cy="567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grpSp>
      <p:grpSp>
        <p:nvGrpSpPr>
          <p:cNvPr id="44" name="Google Shape;44;p26"/>
          <p:cNvGrpSpPr/>
          <p:nvPr/>
        </p:nvGrpSpPr>
        <p:grpSpPr>
          <a:xfrm>
            <a:off x="0" y="345300"/>
            <a:ext cx="8064000" cy="567003"/>
            <a:chOff x="0" y="1339425"/>
            <a:chExt cx="8064000" cy="567003"/>
          </a:xfrm>
        </p:grpSpPr>
        <p:sp>
          <p:nvSpPr>
            <p:cNvPr id="45" name="Google Shape;45;p26"/>
            <p:cNvSpPr/>
            <p:nvPr/>
          </p:nvSpPr>
          <p:spPr>
            <a:xfrm>
              <a:off x="0" y="1339425"/>
              <a:ext cx="74970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46" name="Google Shape;46;p26"/>
            <p:cNvSpPr/>
            <p:nvPr/>
          </p:nvSpPr>
          <p:spPr>
            <a:xfrm>
              <a:off x="7497000" y="1339428"/>
              <a:ext cx="567000" cy="567000"/>
            </a:xfrm>
            <a:prstGeom prst="flowChartDelay">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grpSp>
      <p:sp>
        <p:nvSpPr>
          <p:cNvPr id="47" name="Google Shape;47;p26"/>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7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8" name="Google Shape;48;p26"/>
          <p:cNvSpPr txBox="1"/>
          <p:nvPr>
            <p:ph idx="1" type="body"/>
          </p:nvPr>
        </p:nvSpPr>
        <p:spPr>
          <a:xfrm>
            <a:off x="248400" y="1196825"/>
            <a:ext cx="8745000" cy="2907900"/>
          </a:xfrm>
          <a:prstGeom prst="rect">
            <a:avLst/>
          </a:prstGeom>
          <a:noFill/>
          <a:ln>
            <a:noFill/>
          </a:ln>
        </p:spPr>
        <p:txBody>
          <a:bodyPr anchorCtr="0" anchor="t" bIns="91425" lIns="91425" spcFirstLastPara="1" rIns="91425" wrap="square" tIns="91425">
            <a:normAutofit/>
          </a:bodyPr>
          <a:lstStyle>
            <a:lvl1pPr indent="-368300" lvl="0" marL="457200" marR="0" algn="l">
              <a:lnSpc>
                <a:spcPct val="100000"/>
              </a:lnSpc>
              <a:spcBef>
                <a:spcPts val="0"/>
              </a:spcBef>
              <a:spcAft>
                <a:spcPts val="0"/>
              </a:spcAft>
              <a:buClr>
                <a:schemeClr val="dk1"/>
              </a:buClr>
              <a:buSzPts val="2200"/>
              <a:buFont typeface="Arial"/>
              <a:buChar char="●"/>
              <a:defRPr sz="2200">
                <a:solidFill>
                  <a:schemeClr val="dk1"/>
                </a:solidFill>
              </a:defRPr>
            </a:lvl1pPr>
            <a:lvl2pPr indent="-406400" lvl="1" marL="914400" algn="l">
              <a:lnSpc>
                <a:spcPct val="115000"/>
              </a:lnSpc>
              <a:spcBef>
                <a:spcPts val="0"/>
              </a:spcBef>
              <a:spcAft>
                <a:spcPts val="0"/>
              </a:spcAft>
              <a:buSzPts val="28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26"/>
          <p:cNvSpPr txBox="1"/>
          <p:nvPr>
            <p:ph idx="12" type="sldNum"/>
          </p:nvPr>
        </p:nvSpPr>
        <p:spPr>
          <a:xfrm>
            <a:off x="8225347" y="381472"/>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DE"/>
              <a:t>‹#›</a:t>
            </a:fld>
            <a:endParaRPr/>
          </a:p>
        </p:txBody>
      </p:sp>
      <p:sp>
        <p:nvSpPr>
          <p:cNvPr id="50" name="Google Shape;50;p26"/>
          <p:cNvSpPr txBox="1"/>
          <p:nvPr/>
        </p:nvSpPr>
        <p:spPr>
          <a:xfrm>
            <a:off x="-1958175" y="1173175"/>
            <a:ext cx="1825500" cy="28428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de-DE" sz="2200" u="none" cap="none" strike="noStrike">
                <a:solidFill>
                  <a:schemeClr val="accent1"/>
                </a:solidFill>
                <a:latin typeface="Open Sans"/>
                <a:ea typeface="Open Sans"/>
                <a:cs typeface="Open Sans"/>
                <a:sym typeface="Open Sans"/>
              </a:rPr>
              <a:t>Hinweis:</a:t>
            </a:r>
            <a:r>
              <a:rPr b="1" i="1" lang="de-DE" sz="2200" u="none" cap="none" strike="noStrike">
                <a:solidFill>
                  <a:schemeClr val="accent1"/>
                </a:solidFill>
                <a:latin typeface="Open Sans"/>
                <a:ea typeface="Open Sans"/>
                <a:cs typeface="Open Sans"/>
                <a:sym typeface="Open Sans"/>
              </a:rPr>
              <a:t> </a:t>
            </a:r>
            <a:endParaRPr b="1" i="1" sz="22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rPr b="0" i="1" lang="de-DE" sz="2200" u="none" cap="none" strike="noStrike">
                <a:solidFill>
                  <a:schemeClr val="accent1"/>
                </a:solidFill>
                <a:latin typeface="Open Sans"/>
                <a:ea typeface="Open Sans"/>
                <a:cs typeface="Open Sans"/>
                <a:sym typeface="Open Sans"/>
              </a:rPr>
              <a:t>+ Neue Folie, Layout hinzufügen </a:t>
            </a:r>
            <a:r>
              <a:rPr b="0" i="0" lang="de-DE" sz="2200" u="none" cap="none" strike="noStrike">
                <a:solidFill>
                  <a:schemeClr val="accent1"/>
                </a:solidFill>
                <a:latin typeface="Open Sans"/>
                <a:ea typeface="Open Sans"/>
                <a:cs typeface="Open Sans"/>
                <a:sym typeface="Open Sans"/>
              </a:rPr>
              <a:t>für weitere Folien</a:t>
            </a:r>
            <a:endParaRPr b="0" i="0" sz="2200" u="none" cap="none" strike="noStrike">
              <a:solidFill>
                <a:schemeClr val="accen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variabel 1">
  <p:cSld name="BLANK_3">
    <p:spTree>
      <p:nvGrpSpPr>
        <p:cNvPr id="51" name="Shape 51"/>
        <p:cNvGrpSpPr/>
        <p:nvPr/>
      </p:nvGrpSpPr>
      <p:grpSpPr>
        <a:xfrm>
          <a:off x="0" y="0"/>
          <a:ext cx="0" cy="0"/>
          <a:chOff x="0" y="0"/>
          <a:chExt cx="0" cy="0"/>
        </a:xfrm>
      </p:grpSpPr>
      <p:pic>
        <p:nvPicPr>
          <p:cNvPr id="52" name="Google Shape;52;g38af81ef326_0_4" title="x__1_.png"/>
          <p:cNvPicPr preferRelativeResize="0"/>
          <p:nvPr/>
        </p:nvPicPr>
        <p:blipFill rotWithShape="1">
          <a:blip r:embed="rId2">
            <a:alphaModFix/>
          </a:blip>
          <a:srcRect b="0" l="0" r="0" t="0"/>
          <a:stretch/>
        </p:blipFill>
        <p:spPr>
          <a:xfrm>
            <a:off x="6153872" y="742268"/>
            <a:ext cx="5143500" cy="5143500"/>
          </a:xfrm>
          <a:prstGeom prst="rect">
            <a:avLst/>
          </a:prstGeom>
          <a:noFill/>
          <a:ln>
            <a:noFill/>
          </a:ln>
        </p:spPr>
      </p:pic>
      <p:sp>
        <p:nvSpPr>
          <p:cNvPr id="53" name="Google Shape;53;g38af81ef326_0_4"/>
          <p:cNvSpPr txBox="1"/>
          <p:nvPr/>
        </p:nvSpPr>
        <p:spPr>
          <a:xfrm>
            <a:off x="248400" y="266400"/>
            <a:ext cx="31470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de-DE" sz="2700" u="none" cap="none" strike="noStrike">
                <a:solidFill>
                  <a:schemeClr val="dk1"/>
                </a:solidFill>
                <a:latin typeface="Open Sans"/>
                <a:ea typeface="Open Sans"/>
                <a:cs typeface="Open Sans"/>
                <a:sym typeface="Open Sans"/>
              </a:rPr>
              <a:t>Gliederung</a:t>
            </a:r>
            <a:endParaRPr b="1" i="0" sz="27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
  <p:cSld name="TITLE_AND_BODY_1_1">
    <p:spTree>
      <p:nvGrpSpPr>
        <p:cNvPr id="58" name="Shape 58"/>
        <p:cNvGrpSpPr/>
        <p:nvPr/>
      </p:nvGrpSpPr>
      <p:grpSpPr>
        <a:xfrm>
          <a:off x="0" y="0"/>
          <a:ext cx="0" cy="0"/>
          <a:chOff x="0" y="0"/>
          <a:chExt cx="0" cy="0"/>
        </a:xfrm>
      </p:grpSpPr>
      <p:pic>
        <p:nvPicPr>
          <p:cNvPr id="59" name="Google Shape;59;g39eff9aba2f_1_101" title="x__1_.png"/>
          <p:cNvPicPr preferRelativeResize="0"/>
          <p:nvPr/>
        </p:nvPicPr>
        <p:blipFill rotWithShape="1">
          <a:blip r:embed="rId2">
            <a:alphaModFix/>
          </a:blip>
          <a:srcRect b="14432" l="0" r="41866" t="0"/>
          <a:stretch/>
        </p:blipFill>
        <p:spPr>
          <a:xfrm>
            <a:off x="6153872" y="742268"/>
            <a:ext cx="2990128" cy="4401232"/>
          </a:xfrm>
          <a:prstGeom prst="rect">
            <a:avLst/>
          </a:prstGeom>
          <a:noFill/>
          <a:ln>
            <a:noFill/>
          </a:ln>
        </p:spPr>
      </p:pic>
      <p:grpSp>
        <p:nvGrpSpPr>
          <p:cNvPr id="60" name="Google Shape;60;g39eff9aba2f_1_101"/>
          <p:cNvGrpSpPr/>
          <p:nvPr/>
        </p:nvGrpSpPr>
        <p:grpSpPr>
          <a:xfrm>
            <a:off x="8388459" y="4463825"/>
            <a:ext cx="755541" cy="567000"/>
            <a:chOff x="8159400" y="1339425"/>
            <a:chExt cx="755541" cy="567000"/>
          </a:xfrm>
        </p:grpSpPr>
        <p:sp>
          <p:nvSpPr>
            <p:cNvPr id="61" name="Google Shape;61;g39eff9aba2f_1_101"/>
            <p:cNvSpPr/>
            <p:nvPr/>
          </p:nvSpPr>
          <p:spPr>
            <a:xfrm flipH="1">
              <a:off x="8159400" y="1339425"/>
              <a:ext cx="672900" cy="567000"/>
            </a:xfrm>
            <a:prstGeom prst="flowChartDelay">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62" name="Google Shape;62;g39eff9aba2f_1_101"/>
            <p:cNvSpPr/>
            <p:nvPr/>
          </p:nvSpPr>
          <p:spPr>
            <a:xfrm>
              <a:off x="8832300" y="1339425"/>
              <a:ext cx="82641" cy="567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grpSp>
      <p:grpSp>
        <p:nvGrpSpPr>
          <p:cNvPr id="63" name="Google Shape;63;g39eff9aba2f_1_101"/>
          <p:cNvGrpSpPr/>
          <p:nvPr/>
        </p:nvGrpSpPr>
        <p:grpSpPr>
          <a:xfrm>
            <a:off x="0" y="345300"/>
            <a:ext cx="8064000" cy="567003"/>
            <a:chOff x="0" y="1339425"/>
            <a:chExt cx="8064000" cy="567003"/>
          </a:xfrm>
        </p:grpSpPr>
        <p:sp>
          <p:nvSpPr>
            <p:cNvPr id="64" name="Google Shape;64;g39eff9aba2f_1_101"/>
            <p:cNvSpPr/>
            <p:nvPr/>
          </p:nvSpPr>
          <p:spPr>
            <a:xfrm>
              <a:off x="0" y="1339425"/>
              <a:ext cx="74970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65" name="Google Shape;65;g39eff9aba2f_1_101"/>
            <p:cNvSpPr/>
            <p:nvPr/>
          </p:nvSpPr>
          <p:spPr>
            <a:xfrm>
              <a:off x="7497000" y="1339428"/>
              <a:ext cx="567000" cy="567000"/>
            </a:xfrm>
            <a:prstGeom prst="flowChartDelay">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grpSp>
      <p:sp>
        <p:nvSpPr>
          <p:cNvPr id="66" name="Google Shape;66;g39eff9aba2f_1_101"/>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7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67" name="Google Shape;67;g39eff9aba2f_1_101"/>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a:bodyPr>
          <a:lstStyle>
            <a:lvl1pPr indent="-368300" lvl="0" marL="457200" marR="0" algn="l">
              <a:lnSpc>
                <a:spcPct val="100000"/>
              </a:lnSpc>
              <a:spcBef>
                <a:spcPts val="0"/>
              </a:spcBef>
              <a:spcAft>
                <a:spcPts val="0"/>
              </a:spcAft>
              <a:buClr>
                <a:schemeClr val="dk1"/>
              </a:buClr>
              <a:buSzPts val="2200"/>
              <a:buFont typeface="Arial"/>
              <a:buChar char="●"/>
              <a:defRPr sz="2200">
                <a:solidFill>
                  <a:schemeClr val="dk1"/>
                </a:solidFill>
              </a:defRPr>
            </a:lvl1pPr>
            <a:lvl2pPr indent="-406400" lvl="1" marL="914400" algn="l">
              <a:lnSpc>
                <a:spcPct val="115000"/>
              </a:lnSpc>
              <a:spcBef>
                <a:spcPts val="0"/>
              </a:spcBef>
              <a:spcAft>
                <a:spcPts val="0"/>
              </a:spcAft>
              <a:buSzPts val="28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8" name="Google Shape;68;g39eff9aba2f_1_101"/>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2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g39eff9aba2f_1_81"/>
          <p:cNvSpPr txBox="1"/>
          <p:nvPr>
            <p:ph type="ctrTitle"/>
          </p:nvPr>
        </p:nvSpPr>
        <p:spPr>
          <a:xfrm>
            <a:off x="630860" y="2373002"/>
            <a:ext cx="8520600" cy="963000"/>
          </a:xfrm>
          <a:prstGeom prst="rect">
            <a:avLst/>
          </a:prstGeom>
          <a:noFill/>
          <a:ln>
            <a:noFill/>
          </a:ln>
        </p:spPr>
        <p:txBody>
          <a:bodyPr anchorCtr="0" anchor="b" bIns="91425" lIns="91425" spcFirstLastPara="1" rIns="91425" wrap="square" tIns="91425">
            <a:noAutofit/>
          </a:bodyPr>
          <a:lstStyle>
            <a:lvl1pPr lvl="0" algn="l">
              <a:lnSpc>
                <a:spcPct val="115000"/>
              </a:lnSpc>
              <a:spcBef>
                <a:spcPts val="100"/>
              </a:spcBef>
              <a:spcAft>
                <a:spcPts val="0"/>
              </a:spcAft>
              <a:buSzPts val="2200"/>
              <a:buNone/>
              <a:defRPr sz="2200"/>
            </a:lvl1pPr>
            <a:lvl2pPr lvl="1" algn="ctr">
              <a:lnSpc>
                <a:spcPct val="100000"/>
              </a:lnSpc>
              <a:spcBef>
                <a:spcPts val="100"/>
              </a:spcBef>
              <a:spcAft>
                <a:spcPts val="0"/>
              </a:spcAft>
              <a:buSzPts val="2200"/>
              <a:buFont typeface="Open Sans"/>
              <a:buNone/>
              <a:defRPr b="1" sz="2200">
                <a:latin typeface="Open Sans"/>
                <a:ea typeface="Open Sans"/>
                <a:cs typeface="Open Sans"/>
                <a:sym typeface="Open Sans"/>
              </a:defRPr>
            </a:lvl2pPr>
            <a:lvl3pPr lvl="2" algn="ctr">
              <a:lnSpc>
                <a:spcPct val="100000"/>
              </a:lnSpc>
              <a:spcBef>
                <a:spcPts val="0"/>
              </a:spcBef>
              <a:spcAft>
                <a:spcPts val="0"/>
              </a:spcAft>
              <a:buSzPts val="2200"/>
              <a:buFont typeface="Open Sans"/>
              <a:buNone/>
              <a:defRPr b="1" sz="2200">
                <a:latin typeface="Open Sans"/>
                <a:ea typeface="Open Sans"/>
                <a:cs typeface="Open Sans"/>
                <a:sym typeface="Open Sans"/>
              </a:defRPr>
            </a:lvl3pPr>
            <a:lvl4pPr lvl="3" algn="ctr">
              <a:lnSpc>
                <a:spcPct val="100000"/>
              </a:lnSpc>
              <a:spcBef>
                <a:spcPts val="0"/>
              </a:spcBef>
              <a:spcAft>
                <a:spcPts val="0"/>
              </a:spcAft>
              <a:buSzPts val="2200"/>
              <a:buFont typeface="Open Sans"/>
              <a:buNone/>
              <a:defRPr b="1" sz="2200">
                <a:latin typeface="Open Sans"/>
                <a:ea typeface="Open Sans"/>
                <a:cs typeface="Open Sans"/>
                <a:sym typeface="Open Sans"/>
              </a:defRPr>
            </a:lvl4pPr>
            <a:lvl5pPr lvl="4" algn="ctr">
              <a:lnSpc>
                <a:spcPct val="100000"/>
              </a:lnSpc>
              <a:spcBef>
                <a:spcPts val="0"/>
              </a:spcBef>
              <a:spcAft>
                <a:spcPts val="0"/>
              </a:spcAft>
              <a:buSzPts val="2200"/>
              <a:buFont typeface="Open Sans"/>
              <a:buNone/>
              <a:defRPr b="1" sz="2200">
                <a:latin typeface="Open Sans"/>
                <a:ea typeface="Open Sans"/>
                <a:cs typeface="Open Sans"/>
                <a:sym typeface="Open Sans"/>
              </a:defRPr>
            </a:lvl5pPr>
            <a:lvl6pPr lvl="5" algn="ctr">
              <a:lnSpc>
                <a:spcPct val="100000"/>
              </a:lnSpc>
              <a:spcBef>
                <a:spcPts val="0"/>
              </a:spcBef>
              <a:spcAft>
                <a:spcPts val="0"/>
              </a:spcAft>
              <a:buSzPts val="2200"/>
              <a:buFont typeface="Open Sans"/>
              <a:buNone/>
              <a:defRPr b="1" sz="2200">
                <a:latin typeface="Open Sans"/>
                <a:ea typeface="Open Sans"/>
                <a:cs typeface="Open Sans"/>
                <a:sym typeface="Open Sans"/>
              </a:defRPr>
            </a:lvl6pPr>
            <a:lvl7pPr lvl="6" algn="ctr">
              <a:lnSpc>
                <a:spcPct val="100000"/>
              </a:lnSpc>
              <a:spcBef>
                <a:spcPts val="0"/>
              </a:spcBef>
              <a:spcAft>
                <a:spcPts val="0"/>
              </a:spcAft>
              <a:buSzPts val="2200"/>
              <a:buFont typeface="Open Sans"/>
              <a:buNone/>
              <a:defRPr b="1" sz="2200">
                <a:latin typeface="Open Sans"/>
                <a:ea typeface="Open Sans"/>
                <a:cs typeface="Open Sans"/>
                <a:sym typeface="Open Sans"/>
              </a:defRPr>
            </a:lvl7pPr>
            <a:lvl8pPr lvl="7" algn="ctr">
              <a:lnSpc>
                <a:spcPct val="100000"/>
              </a:lnSpc>
              <a:spcBef>
                <a:spcPts val="0"/>
              </a:spcBef>
              <a:spcAft>
                <a:spcPts val="0"/>
              </a:spcAft>
              <a:buSzPts val="2200"/>
              <a:buFont typeface="Open Sans"/>
              <a:buNone/>
              <a:defRPr b="1" sz="2200">
                <a:latin typeface="Open Sans"/>
                <a:ea typeface="Open Sans"/>
                <a:cs typeface="Open Sans"/>
                <a:sym typeface="Open Sans"/>
              </a:defRPr>
            </a:lvl8pPr>
            <a:lvl9pPr lvl="8" algn="ctr">
              <a:lnSpc>
                <a:spcPct val="100000"/>
              </a:lnSpc>
              <a:spcBef>
                <a:spcPts val="0"/>
              </a:spcBef>
              <a:spcAft>
                <a:spcPts val="0"/>
              </a:spcAft>
              <a:buSzPts val="2200"/>
              <a:buFont typeface="Open Sans"/>
              <a:buNone/>
              <a:defRPr b="1" sz="2200">
                <a:latin typeface="Open Sans"/>
                <a:ea typeface="Open Sans"/>
                <a:cs typeface="Open Sans"/>
                <a:sym typeface="Open Sans"/>
              </a:defRPr>
            </a:lvl9pPr>
          </a:lstStyle>
          <a:p/>
        </p:txBody>
      </p:sp>
      <p:sp>
        <p:nvSpPr>
          <p:cNvPr id="71" name="Google Shape;71;g39eff9aba2f_1_81"/>
          <p:cNvSpPr txBox="1"/>
          <p:nvPr>
            <p:ph idx="1" type="subTitle"/>
          </p:nvPr>
        </p:nvSpPr>
        <p:spPr>
          <a:xfrm>
            <a:off x="631703" y="3544047"/>
            <a:ext cx="8520600" cy="1133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100"/>
              </a:spcBef>
              <a:spcAft>
                <a:spcPts val="0"/>
              </a:spcAft>
              <a:buClr>
                <a:schemeClr val="dk1"/>
              </a:buClr>
              <a:buSzPts val="2200"/>
              <a:buNone/>
              <a:defRPr sz="2200">
                <a:solidFill>
                  <a:schemeClr val="dk1"/>
                </a:solidFill>
              </a:defRPr>
            </a:lvl1pPr>
            <a:lvl2pPr lvl="1" algn="ctr">
              <a:lnSpc>
                <a:spcPct val="100000"/>
              </a:lnSpc>
              <a:spcBef>
                <a:spcPts val="100"/>
              </a:spcBef>
              <a:spcAft>
                <a:spcPts val="0"/>
              </a:spcAft>
              <a:buSzPts val="2200"/>
              <a:buFont typeface="Open Sans"/>
              <a:buNone/>
              <a:defRPr sz="2200">
                <a:latin typeface="Open Sans"/>
                <a:ea typeface="Open Sans"/>
                <a:cs typeface="Open Sans"/>
                <a:sym typeface="Open Sans"/>
              </a:defRPr>
            </a:lvl2pPr>
            <a:lvl3pPr lvl="2" algn="ctr">
              <a:lnSpc>
                <a:spcPct val="100000"/>
              </a:lnSpc>
              <a:spcBef>
                <a:spcPts val="0"/>
              </a:spcBef>
              <a:spcAft>
                <a:spcPts val="0"/>
              </a:spcAft>
              <a:buSzPts val="2200"/>
              <a:buFont typeface="Open Sans"/>
              <a:buNone/>
              <a:defRPr sz="2200">
                <a:latin typeface="Open Sans"/>
                <a:ea typeface="Open Sans"/>
                <a:cs typeface="Open Sans"/>
                <a:sym typeface="Open Sans"/>
              </a:defRPr>
            </a:lvl3pPr>
            <a:lvl4pPr lvl="3" algn="ctr">
              <a:lnSpc>
                <a:spcPct val="100000"/>
              </a:lnSpc>
              <a:spcBef>
                <a:spcPts val="0"/>
              </a:spcBef>
              <a:spcAft>
                <a:spcPts val="0"/>
              </a:spcAft>
              <a:buSzPts val="2200"/>
              <a:buFont typeface="Open Sans"/>
              <a:buNone/>
              <a:defRPr sz="2200">
                <a:latin typeface="Open Sans"/>
                <a:ea typeface="Open Sans"/>
                <a:cs typeface="Open Sans"/>
                <a:sym typeface="Open Sans"/>
              </a:defRPr>
            </a:lvl4pPr>
            <a:lvl5pPr lvl="4" algn="ctr">
              <a:lnSpc>
                <a:spcPct val="100000"/>
              </a:lnSpc>
              <a:spcBef>
                <a:spcPts val="0"/>
              </a:spcBef>
              <a:spcAft>
                <a:spcPts val="0"/>
              </a:spcAft>
              <a:buSzPts val="2200"/>
              <a:buFont typeface="Open Sans"/>
              <a:buNone/>
              <a:defRPr sz="2200">
                <a:latin typeface="Open Sans"/>
                <a:ea typeface="Open Sans"/>
                <a:cs typeface="Open Sans"/>
                <a:sym typeface="Open Sans"/>
              </a:defRPr>
            </a:lvl5pPr>
            <a:lvl6pPr lvl="5" algn="ctr">
              <a:lnSpc>
                <a:spcPct val="100000"/>
              </a:lnSpc>
              <a:spcBef>
                <a:spcPts val="0"/>
              </a:spcBef>
              <a:spcAft>
                <a:spcPts val="0"/>
              </a:spcAft>
              <a:buSzPts val="2200"/>
              <a:buFont typeface="Open Sans"/>
              <a:buNone/>
              <a:defRPr sz="2200">
                <a:latin typeface="Open Sans"/>
                <a:ea typeface="Open Sans"/>
                <a:cs typeface="Open Sans"/>
                <a:sym typeface="Open Sans"/>
              </a:defRPr>
            </a:lvl6pPr>
            <a:lvl7pPr lvl="6" algn="ctr">
              <a:lnSpc>
                <a:spcPct val="100000"/>
              </a:lnSpc>
              <a:spcBef>
                <a:spcPts val="0"/>
              </a:spcBef>
              <a:spcAft>
                <a:spcPts val="0"/>
              </a:spcAft>
              <a:buSzPts val="2200"/>
              <a:buFont typeface="Open Sans"/>
              <a:buNone/>
              <a:defRPr sz="2200">
                <a:latin typeface="Open Sans"/>
                <a:ea typeface="Open Sans"/>
                <a:cs typeface="Open Sans"/>
                <a:sym typeface="Open Sans"/>
              </a:defRPr>
            </a:lvl7pPr>
            <a:lvl8pPr lvl="7" algn="ctr">
              <a:lnSpc>
                <a:spcPct val="100000"/>
              </a:lnSpc>
              <a:spcBef>
                <a:spcPts val="0"/>
              </a:spcBef>
              <a:spcAft>
                <a:spcPts val="0"/>
              </a:spcAft>
              <a:buSzPts val="2200"/>
              <a:buFont typeface="Open Sans"/>
              <a:buNone/>
              <a:defRPr sz="2200">
                <a:latin typeface="Open Sans"/>
                <a:ea typeface="Open Sans"/>
                <a:cs typeface="Open Sans"/>
                <a:sym typeface="Open Sans"/>
              </a:defRPr>
            </a:lvl8pPr>
            <a:lvl9pPr lvl="8" algn="ctr">
              <a:lnSpc>
                <a:spcPct val="100000"/>
              </a:lnSpc>
              <a:spcBef>
                <a:spcPts val="0"/>
              </a:spcBef>
              <a:spcAft>
                <a:spcPts val="0"/>
              </a:spcAft>
              <a:buSzPts val="2200"/>
              <a:buFont typeface="Open Sans"/>
              <a:buNone/>
              <a:defRPr sz="2200">
                <a:latin typeface="Open Sans"/>
                <a:ea typeface="Open Sans"/>
                <a:cs typeface="Open Sans"/>
                <a:sym typeface="Open Sans"/>
              </a:defRPr>
            </a:lvl9pPr>
          </a:lstStyle>
          <a:p/>
        </p:txBody>
      </p:sp>
      <p:pic>
        <p:nvPicPr>
          <p:cNvPr id="72" name="Google Shape;72;g39eff9aba2f_1_81" title="Mitforschen-RGB-Logo-Horizontal-mitClaim-Color(4).png"/>
          <p:cNvPicPr preferRelativeResize="0"/>
          <p:nvPr/>
        </p:nvPicPr>
        <p:blipFill rotWithShape="1">
          <a:blip r:embed="rId2">
            <a:alphaModFix/>
          </a:blip>
          <a:srcRect b="0" l="0" r="0" t="0"/>
          <a:stretch/>
        </p:blipFill>
        <p:spPr>
          <a:xfrm>
            <a:off x="6818428" y="183453"/>
            <a:ext cx="2150948" cy="799250"/>
          </a:xfrm>
          <a:prstGeom prst="rect">
            <a:avLst/>
          </a:prstGeom>
          <a:noFill/>
          <a:ln>
            <a:noFill/>
          </a:ln>
        </p:spPr>
      </p:pic>
      <p:pic>
        <p:nvPicPr>
          <p:cNvPr id="73" name="Google Shape;73;g39eff9aba2f_1_81" title="Logo partx groß (2).png"/>
          <p:cNvPicPr preferRelativeResize="0"/>
          <p:nvPr/>
        </p:nvPicPr>
        <p:blipFill rotWithShape="1">
          <a:blip r:embed="rId3">
            <a:alphaModFix/>
          </a:blip>
          <a:srcRect b="19" l="0" r="0" t="9"/>
          <a:stretch/>
        </p:blipFill>
        <p:spPr>
          <a:xfrm>
            <a:off x="504969" y="-496658"/>
            <a:ext cx="5476874" cy="3650199"/>
          </a:xfrm>
          <a:prstGeom prst="rect">
            <a:avLst/>
          </a:prstGeom>
          <a:noFill/>
          <a:ln>
            <a:noFill/>
          </a:ln>
        </p:spPr>
      </p:pic>
      <p:pic>
        <p:nvPicPr>
          <p:cNvPr id="74" name="Google Shape;74;g39eff9aba2f_1_81" title="LOGO_WID-rgb.png"/>
          <p:cNvPicPr preferRelativeResize="0"/>
          <p:nvPr/>
        </p:nvPicPr>
        <p:blipFill rotWithShape="1">
          <a:blip r:embed="rId4">
            <a:alphaModFix/>
          </a:blip>
          <a:srcRect b="0" l="0" r="0" t="0"/>
          <a:stretch/>
        </p:blipFill>
        <p:spPr>
          <a:xfrm>
            <a:off x="3999600" y="4443225"/>
            <a:ext cx="1437450" cy="231450"/>
          </a:xfrm>
          <a:prstGeom prst="rect">
            <a:avLst/>
          </a:prstGeom>
          <a:noFill/>
          <a:ln>
            <a:noFill/>
          </a:ln>
        </p:spPr>
      </p:pic>
      <p:pic>
        <p:nvPicPr>
          <p:cNvPr id="75" name="Google Shape;75;g39eff9aba2f_1_81" title="internet_in_farbe_de.jpg"/>
          <p:cNvPicPr preferRelativeResize="0"/>
          <p:nvPr/>
        </p:nvPicPr>
        <p:blipFill rotWithShape="1">
          <a:blip r:embed="rId5">
            <a:alphaModFix/>
          </a:blip>
          <a:srcRect b="0" l="0" r="0" t="0"/>
          <a:stretch/>
        </p:blipFill>
        <p:spPr>
          <a:xfrm>
            <a:off x="7599600" y="4123675"/>
            <a:ext cx="1305075" cy="870551"/>
          </a:xfrm>
          <a:prstGeom prst="rect">
            <a:avLst/>
          </a:prstGeom>
          <a:noFill/>
          <a:ln>
            <a:noFill/>
          </a:ln>
        </p:spPr>
      </p:pic>
      <p:pic>
        <p:nvPicPr>
          <p:cNvPr id="76" name="Google Shape;76;g39eff9aba2f_1_81" title="mfn_logo_STANDARD.png"/>
          <p:cNvPicPr preferRelativeResize="0"/>
          <p:nvPr/>
        </p:nvPicPr>
        <p:blipFill rotWithShape="1">
          <a:blip r:embed="rId6">
            <a:alphaModFix/>
          </a:blip>
          <a:srcRect b="0" l="0" r="0" t="0"/>
          <a:stretch/>
        </p:blipFill>
        <p:spPr>
          <a:xfrm>
            <a:off x="5799564" y="4216138"/>
            <a:ext cx="1310472" cy="6856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ITLE_AND_BODY_1">
    <p:spTree>
      <p:nvGrpSpPr>
        <p:cNvPr id="77" name="Shape 77"/>
        <p:cNvGrpSpPr/>
        <p:nvPr/>
      </p:nvGrpSpPr>
      <p:grpSpPr>
        <a:xfrm>
          <a:off x="0" y="0"/>
          <a:ext cx="0" cy="0"/>
          <a:chOff x="0" y="0"/>
          <a:chExt cx="0" cy="0"/>
        </a:xfrm>
      </p:grpSpPr>
      <p:pic>
        <p:nvPicPr>
          <p:cNvPr id="78" name="Google Shape;78;g39eff9aba2f_1_89" title="x__1_.png"/>
          <p:cNvPicPr preferRelativeResize="0"/>
          <p:nvPr/>
        </p:nvPicPr>
        <p:blipFill rotWithShape="1">
          <a:blip r:embed="rId2">
            <a:alphaModFix/>
          </a:blip>
          <a:srcRect b="14433" l="0" r="41677" t="0"/>
          <a:stretch/>
        </p:blipFill>
        <p:spPr>
          <a:xfrm>
            <a:off x="6153872" y="742268"/>
            <a:ext cx="2999889" cy="4401232"/>
          </a:xfrm>
          <a:prstGeom prst="rect">
            <a:avLst/>
          </a:prstGeom>
          <a:noFill/>
          <a:ln>
            <a:noFill/>
          </a:ln>
        </p:spPr>
      </p:pic>
      <p:grpSp>
        <p:nvGrpSpPr>
          <p:cNvPr id="79" name="Google Shape;79;g39eff9aba2f_1_89"/>
          <p:cNvGrpSpPr/>
          <p:nvPr/>
        </p:nvGrpSpPr>
        <p:grpSpPr>
          <a:xfrm>
            <a:off x="8261509" y="345300"/>
            <a:ext cx="892200" cy="567000"/>
            <a:chOff x="8159400" y="1339425"/>
            <a:chExt cx="892200" cy="567000"/>
          </a:xfrm>
        </p:grpSpPr>
        <p:sp>
          <p:nvSpPr>
            <p:cNvPr id="80" name="Google Shape;80;g39eff9aba2f_1_89"/>
            <p:cNvSpPr/>
            <p:nvPr/>
          </p:nvSpPr>
          <p:spPr>
            <a:xfrm flipH="1">
              <a:off x="8159400" y="1339425"/>
              <a:ext cx="672900" cy="567000"/>
            </a:xfrm>
            <a:prstGeom prst="flowChartDelay">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81" name="Google Shape;81;g39eff9aba2f_1_89"/>
            <p:cNvSpPr/>
            <p:nvPr/>
          </p:nvSpPr>
          <p:spPr>
            <a:xfrm>
              <a:off x="8832300" y="1339425"/>
              <a:ext cx="219300" cy="567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grpSp>
      <p:grpSp>
        <p:nvGrpSpPr>
          <p:cNvPr id="82" name="Google Shape;82;g39eff9aba2f_1_89"/>
          <p:cNvGrpSpPr/>
          <p:nvPr/>
        </p:nvGrpSpPr>
        <p:grpSpPr>
          <a:xfrm>
            <a:off x="0" y="345300"/>
            <a:ext cx="8064000" cy="567003"/>
            <a:chOff x="0" y="1339425"/>
            <a:chExt cx="8064000" cy="567003"/>
          </a:xfrm>
        </p:grpSpPr>
        <p:sp>
          <p:nvSpPr>
            <p:cNvPr id="83" name="Google Shape;83;g39eff9aba2f_1_89"/>
            <p:cNvSpPr/>
            <p:nvPr/>
          </p:nvSpPr>
          <p:spPr>
            <a:xfrm>
              <a:off x="0" y="1339425"/>
              <a:ext cx="74970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84" name="Google Shape;84;g39eff9aba2f_1_89"/>
            <p:cNvSpPr/>
            <p:nvPr/>
          </p:nvSpPr>
          <p:spPr>
            <a:xfrm>
              <a:off x="7497000" y="1339428"/>
              <a:ext cx="567000" cy="567000"/>
            </a:xfrm>
            <a:prstGeom prst="flowChartDelay">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grpSp>
      <p:sp>
        <p:nvSpPr>
          <p:cNvPr id="85" name="Google Shape;85;g39eff9aba2f_1_89"/>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7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86" name="Google Shape;86;g39eff9aba2f_1_89"/>
          <p:cNvSpPr txBox="1"/>
          <p:nvPr>
            <p:ph idx="1" type="body"/>
          </p:nvPr>
        </p:nvSpPr>
        <p:spPr>
          <a:xfrm>
            <a:off x="248400" y="1196825"/>
            <a:ext cx="8745000" cy="2907900"/>
          </a:xfrm>
          <a:prstGeom prst="rect">
            <a:avLst/>
          </a:prstGeom>
          <a:noFill/>
          <a:ln>
            <a:noFill/>
          </a:ln>
        </p:spPr>
        <p:txBody>
          <a:bodyPr anchorCtr="0" anchor="t" bIns="91425" lIns="91425" spcFirstLastPara="1" rIns="91425" wrap="square" tIns="91425">
            <a:normAutofit/>
          </a:bodyPr>
          <a:lstStyle>
            <a:lvl1pPr indent="-368300" lvl="0" marL="457200" marR="0" algn="l">
              <a:lnSpc>
                <a:spcPct val="100000"/>
              </a:lnSpc>
              <a:spcBef>
                <a:spcPts val="0"/>
              </a:spcBef>
              <a:spcAft>
                <a:spcPts val="0"/>
              </a:spcAft>
              <a:buClr>
                <a:schemeClr val="dk1"/>
              </a:buClr>
              <a:buSzPts val="2200"/>
              <a:buFont typeface="Arial"/>
              <a:buChar char="●"/>
              <a:defRPr sz="2200">
                <a:solidFill>
                  <a:schemeClr val="dk1"/>
                </a:solidFill>
              </a:defRPr>
            </a:lvl1pPr>
            <a:lvl2pPr indent="-406400" lvl="1" marL="914400" algn="l">
              <a:lnSpc>
                <a:spcPct val="115000"/>
              </a:lnSpc>
              <a:spcBef>
                <a:spcPts val="0"/>
              </a:spcBef>
              <a:spcAft>
                <a:spcPts val="0"/>
              </a:spcAft>
              <a:buSzPts val="28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g39eff9aba2f_1_89"/>
          <p:cNvSpPr txBox="1"/>
          <p:nvPr>
            <p:ph idx="12" type="sldNum"/>
          </p:nvPr>
        </p:nvSpPr>
        <p:spPr>
          <a:xfrm>
            <a:off x="8225347" y="381472"/>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DE"/>
              <a:t>‹#›</a:t>
            </a:fld>
            <a:endParaRPr/>
          </a:p>
        </p:txBody>
      </p:sp>
      <p:sp>
        <p:nvSpPr>
          <p:cNvPr id="88" name="Google Shape;88;g39eff9aba2f_1_89"/>
          <p:cNvSpPr txBox="1"/>
          <p:nvPr/>
        </p:nvSpPr>
        <p:spPr>
          <a:xfrm>
            <a:off x="-1958175" y="1173175"/>
            <a:ext cx="1825500" cy="28428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de-DE" sz="2200" u="none" cap="none" strike="noStrike">
                <a:solidFill>
                  <a:schemeClr val="accent1"/>
                </a:solidFill>
                <a:latin typeface="Open Sans"/>
                <a:ea typeface="Open Sans"/>
                <a:cs typeface="Open Sans"/>
                <a:sym typeface="Open Sans"/>
              </a:rPr>
              <a:t>Hinweis:</a:t>
            </a:r>
            <a:r>
              <a:rPr b="1" i="1" lang="de-DE" sz="2200" u="none" cap="none" strike="noStrike">
                <a:solidFill>
                  <a:schemeClr val="accent1"/>
                </a:solidFill>
                <a:latin typeface="Open Sans"/>
                <a:ea typeface="Open Sans"/>
                <a:cs typeface="Open Sans"/>
                <a:sym typeface="Open Sans"/>
              </a:rPr>
              <a:t> </a:t>
            </a:r>
            <a:endParaRPr b="1" i="1" sz="22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rPr b="0" i="1" lang="de-DE" sz="2200" u="none" cap="none" strike="noStrike">
                <a:solidFill>
                  <a:schemeClr val="accent1"/>
                </a:solidFill>
                <a:latin typeface="Open Sans"/>
                <a:ea typeface="Open Sans"/>
                <a:cs typeface="Open Sans"/>
                <a:sym typeface="Open Sans"/>
              </a:rPr>
              <a:t>+ Neue Folie, Layout hinzufügen </a:t>
            </a:r>
            <a:r>
              <a:rPr b="0" i="0" lang="de-DE" sz="2200" u="none" cap="none" strike="noStrike">
                <a:solidFill>
                  <a:schemeClr val="accent1"/>
                </a:solidFill>
                <a:latin typeface="Open Sans"/>
                <a:ea typeface="Open Sans"/>
                <a:cs typeface="Open Sans"/>
                <a:sym typeface="Open Sans"/>
              </a:rPr>
              <a:t>für weitere Folien</a:t>
            </a:r>
            <a:endParaRPr b="0" i="0" sz="2200" u="none" cap="none" strike="noStrike">
              <a:solidFill>
                <a:schemeClr val="accen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138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700"/>
              <a:buFont typeface="Open Sans"/>
              <a:buNone/>
              <a:defRPr b="1" i="0" sz="27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4"/>
          <p:cNvSpPr txBox="1"/>
          <p:nvPr>
            <p:ph idx="1" type="body"/>
          </p:nvPr>
        </p:nvSpPr>
        <p:spPr>
          <a:xfrm>
            <a:off x="311700" y="1897775"/>
            <a:ext cx="8520600" cy="3416400"/>
          </a:xfrm>
          <a:prstGeom prst="rect">
            <a:avLst/>
          </a:prstGeom>
          <a:noFill/>
          <a:ln>
            <a:noFill/>
          </a:ln>
        </p:spPr>
        <p:txBody>
          <a:bodyPr anchorCtr="0" anchor="t" bIns="91425" lIns="91425" spcFirstLastPara="1" rIns="91425" wrap="square" tIns="91425">
            <a:normAutofit/>
          </a:bodyPr>
          <a:lstStyle>
            <a:lvl1pPr indent="-400050" lvl="0" marL="457200" marR="0" rtl="0" algn="l">
              <a:lnSpc>
                <a:spcPct val="115000"/>
              </a:lnSpc>
              <a:spcBef>
                <a:spcPts val="0"/>
              </a:spcBef>
              <a:spcAft>
                <a:spcPts val="0"/>
              </a:spcAft>
              <a:buClr>
                <a:schemeClr val="dk2"/>
              </a:buClr>
              <a:buSzPts val="2700"/>
              <a:buFont typeface="Open Sans"/>
              <a:buChar char="●"/>
              <a:defRPr b="0" i="0" sz="2700" u="none" cap="none" strike="noStrike">
                <a:solidFill>
                  <a:schemeClr val="dk2"/>
                </a:solidFill>
                <a:latin typeface="Open Sans"/>
                <a:ea typeface="Open Sans"/>
                <a:cs typeface="Open Sans"/>
                <a:sym typeface="Open Sans"/>
              </a:defRPr>
            </a:lvl1pPr>
            <a:lvl2pPr indent="-406400" lvl="1" marL="9144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g39eff9aba2f_1_77"/>
          <p:cNvSpPr txBox="1"/>
          <p:nvPr>
            <p:ph type="title"/>
          </p:nvPr>
        </p:nvSpPr>
        <p:spPr>
          <a:xfrm>
            <a:off x="311700" y="445025"/>
            <a:ext cx="8520600" cy="138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700"/>
              <a:buFont typeface="Open Sans"/>
              <a:buNone/>
              <a:defRPr b="1" i="0" sz="27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6" name="Google Shape;56;g39eff9aba2f_1_77"/>
          <p:cNvSpPr txBox="1"/>
          <p:nvPr>
            <p:ph idx="1" type="body"/>
          </p:nvPr>
        </p:nvSpPr>
        <p:spPr>
          <a:xfrm>
            <a:off x="311700" y="1897775"/>
            <a:ext cx="8520600" cy="3416400"/>
          </a:xfrm>
          <a:prstGeom prst="rect">
            <a:avLst/>
          </a:prstGeom>
          <a:noFill/>
          <a:ln>
            <a:noFill/>
          </a:ln>
        </p:spPr>
        <p:txBody>
          <a:bodyPr anchorCtr="0" anchor="t" bIns="91425" lIns="91425" spcFirstLastPara="1" rIns="91425" wrap="square" tIns="91425">
            <a:normAutofit/>
          </a:bodyPr>
          <a:lstStyle>
            <a:lvl1pPr indent="-400050" lvl="0" marL="457200" marR="0" rtl="0" algn="l">
              <a:lnSpc>
                <a:spcPct val="115000"/>
              </a:lnSpc>
              <a:spcBef>
                <a:spcPts val="0"/>
              </a:spcBef>
              <a:spcAft>
                <a:spcPts val="0"/>
              </a:spcAft>
              <a:buClr>
                <a:schemeClr val="dk2"/>
              </a:buClr>
              <a:buSzPts val="2700"/>
              <a:buFont typeface="Open Sans"/>
              <a:buChar char="●"/>
              <a:defRPr b="0" i="0" sz="2700" u="none" cap="none" strike="noStrike">
                <a:solidFill>
                  <a:schemeClr val="dk2"/>
                </a:solidFill>
                <a:latin typeface="Open Sans"/>
                <a:ea typeface="Open Sans"/>
                <a:cs typeface="Open Sans"/>
                <a:sym typeface="Open Sans"/>
              </a:defRPr>
            </a:lvl1pPr>
            <a:lvl2pPr indent="-406400" lvl="1" marL="9144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7" name="Google Shape;57;g39eff9aba2f_1_7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15.jpg"/><Relationship Id="rId5"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14.jpg"/><Relationship Id="rId5"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hyperlink" Target="https://www.bmftr.bund.de/SharedDocs/Downloads/DE/2023/partizipationsstrategie.pdf?__blob=publicationFile&amp;v=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i.org/10.1080/01944366908977225" TargetMode="External"/><Relationship Id="rId4" Type="http://schemas.openxmlformats.org/officeDocument/2006/relationships/hyperlink" Target="https://doi.org/10.23987/sts.59519" TargetMode="External"/><Relationship Id="rId5" Type="http://schemas.openxmlformats.org/officeDocument/2006/relationships/image" Target="../media/image30.jp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mailto:info@mitforschen.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allianz-der-wissenschaftsorganisationen.de/themen-stellungnahmen/partizipation-in-der-forschung/" TargetMode="External"/><Relationship Id="rId4" Type="http://schemas.openxmlformats.org/officeDocument/2006/relationships/hyperlink" Target="https://doi.org/10.5281/zenodo.47261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hyperlink" Target="https://doi.org/10.31235/osf.io/uyt7z_v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i.org/10.31235/osf.io/uyt7z_v1"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mitforschen.org/projekt/planbirkec-buerger-erforschen-den-waldwandel-klimawirksamkeit-biodiversitaet" TargetMode="External"/><Relationship Id="rId4" Type="http://schemas.openxmlformats.org/officeDocument/2006/relationships/hyperlink" Target="https://planbirke.fib-ev.de/" TargetMode="External"/><Relationship Id="rId5" Type="http://schemas.openxmlformats.org/officeDocument/2006/relationships/hyperlink" Target="https://planbirke.fib-ev.de/app/uploads/2024/06/Gemeinsam-den-Wald-erforschen.pdf" TargetMode="External"/><Relationship Id="rId6"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jurapark-aargau.ch/reallabor" TargetMode="External"/><Relationship Id="rId4" Type="http://schemas.openxmlformats.org/officeDocument/2006/relationships/hyperlink" Target="https://www.jurapark-aargau.ch/files/jurapark/pdf/Forschung/Reallabor/02_Newsletter%20Reallabor%20Sommer%202025_small.pdf" TargetMode="External"/><Relationship Id="rId5" Type="http://schemas.openxmlformats.org/officeDocument/2006/relationships/hyperlink" Target="https://www.aargauerzeitung.ch/aargau/fricktal/jurapark-aargau-eth-studierende-und-fricker-schueler-gestalteten-eine-klimakueche-ld.2770190" TargetMode="External"/><Relationship Id="rId6" Type="http://schemas.openxmlformats.org/officeDocument/2006/relationships/image" Target="../media/image27.jpg"/><Relationship Id="rId7"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type="ctrTitle"/>
          </p:nvPr>
        </p:nvSpPr>
        <p:spPr>
          <a:xfrm>
            <a:off x="675025" y="2629222"/>
            <a:ext cx="8520600" cy="563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00"/>
              </a:spcBef>
              <a:spcAft>
                <a:spcPts val="100"/>
              </a:spcAft>
              <a:buSzPts val="2200"/>
              <a:buNone/>
            </a:pPr>
            <a:r>
              <a:rPr lang="de-DE"/>
              <a:t>Fortbildungsreihe partizipative Forschung</a:t>
            </a:r>
            <a:endParaRPr/>
          </a:p>
        </p:txBody>
      </p:sp>
      <p:sp>
        <p:nvSpPr>
          <p:cNvPr id="112" name="Google Shape;112;p1"/>
          <p:cNvSpPr txBox="1"/>
          <p:nvPr>
            <p:ph idx="1" type="subTitle"/>
          </p:nvPr>
        </p:nvSpPr>
        <p:spPr>
          <a:xfrm>
            <a:off x="675028" y="3408613"/>
            <a:ext cx="8520600" cy="113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SzPts val="2200"/>
              <a:buNone/>
            </a:pPr>
            <a:r>
              <a:rPr lang="de-DE" sz="1900">
                <a:solidFill>
                  <a:schemeClr val="dk1"/>
                </a:solidFill>
              </a:rPr>
              <a:t>Modul </a:t>
            </a:r>
            <a:r>
              <a:rPr lang="de-DE" sz="1900"/>
              <a:t>1</a:t>
            </a:r>
            <a:r>
              <a:rPr lang="de-DE" sz="1900">
                <a:solidFill>
                  <a:schemeClr val="dk1"/>
                </a:solidFill>
              </a:rPr>
              <a:t>: </a:t>
            </a:r>
            <a:r>
              <a:rPr lang="de-DE" sz="1900"/>
              <a:t>Einstieg und Verortung</a:t>
            </a:r>
            <a:endParaRPr sz="1900">
              <a:solidFill>
                <a:schemeClr val="dk1"/>
              </a:solidFill>
            </a:endParaRPr>
          </a:p>
          <a:p>
            <a:pPr indent="0" lvl="0" marL="0" rtl="0" algn="l">
              <a:lnSpc>
                <a:spcPct val="115000"/>
              </a:lnSpc>
              <a:spcBef>
                <a:spcPts val="100"/>
              </a:spcBef>
              <a:spcAft>
                <a:spcPts val="100"/>
              </a:spcAft>
              <a:buSzPts val="2200"/>
              <a:buNone/>
            </a:pPr>
            <a:r>
              <a:rPr lang="de-DE" sz="1900"/>
              <a:t>Philipp Schrögel (TU Chemnitz)</a:t>
            </a:r>
            <a:endParaRPr sz="1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4" name="Shape 194"/>
        <p:cNvGrpSpPr/>
        <p:nvPr/>
      </p:nvGrpSpPr>
      <p:grpSpPr>
        <a:xfrm>
          <a:off x="0" y="0"/>
          <a:ext cx="0" cy="0"/>
          <a:chOff x="0" y="0"/>
          <a:chExt cx="0" cy="0"/>
        </a:xfrm>
      </p:grpSpPr>
      <p:sp>
        <p:nvSpPr>
          <p:cNvPr id="195" name="Google Shape;195;p7"/>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An wen richtet sich der Leitfaden?</a:t>
            </a:r>
            <a:endParaRPr/>
          </a:p>
        </p:txBody>
      </p:sp>
      <p:sp>
        <p:nvSpPr>
          <p:cNvPr id="196" name="Google Shape;196;p7"/>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a:bodyPr>
          <a:lstStyle/>
          <a:p>
            <a:pPr indent="-368300" lvl="0" marL="457200" marR="0" rtl="0" algn="l">
              <a:lnSpc>
                <a:spcPct val="100000"/>
              </a:lnSpc>
              <a:spcBef>
                <a:spcPts val="0"/>
              </a:spcBef>
              <a:spcAft>
                <a:spcPts val="0"/>
              </a:spcAft>
              <a:buClr>
                <a:schemeClr val="dk1"/>
              </a:buClr>
              <a:buSzPts val="2200"/>
              <a:buFont typeface="Arial"/>
              <a:buChar char="●"/>
            </a:pPr>
            <a:r>
              <a:rPr lang="de-DE"/>
              <a:t>Der Leitfaden soll primär neuen Akteur:innen den Einstieg in die Konzeption von partizipativen Projekten erleichtern, übergreifend zu einzelnen Partizipations-Ansätzen.</a:t>
            </a:r>
            <a:endParaRPr/>
          </a:p>
        </p:txBody>
      </p:sp>
      <p:sp>
        <p:nvSpPr>
          <p:cNvPr id="197" name="Google Shape;197;p7"/>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198" name="Google Shape;198;p7"/>
          <p:cNvSpPr txBox="1"/>
          <p:nvPr/>
        </p:nvSpPr>
        <p:spPr>
          <a:xfrm>
            <a:off x="248400" y="2632941"/>
            <a:ext cx="5499257" cy="2236950"/>
          </a:xfrm>
          <a:prstGeom prst="rect">
            <a:avLst/>
          </a:prstGeom>
          <a:noFill/>
          <a:ln>
            <a:noFill/>
          </a:ln>
        </p:spPr>
        <p:txBody>
          <a:bodyPr anchorCtr="0" anchor="t" bIns="91425" lIns="91425" spcFirstLastPara="1" rIns="91425" wrap="square" tIns="91425">
            <a:normAutofit/>
          </a:bodyPr>
          <a:lstStyle/>
          <a:p>
            <a:pPr indent="-368300" lvl="0" marL="457200" marR="0" rtl="0" algn="l">
              <a:lnSpc>
                <a:spcPct val="100000"/>
              </a:lnSpc>
              <a:spcBef>
                <a:spcPts val="0"/>
              </a:spcBef>
              <a:spcAft>
                <a:spcPts val="0"/>
              </a:spcAft>
              <a:buClr>
                <a:schemeClr val="dk1"/>
              </a:buClr>
              <a:buSzPts val="2200"/>
              <a:buFont typeface="Arial"/>
              <a:buChar char="●"/>
            </a:pPr>
            <a:r>
              <a:rPr b="0" i="0" lang="de-DE" sz="2200" u="none" cap="none" strike="noStrike">
                <a:solidFill>
                  <a:schemeClr val="dk1"/>
                </a:solidFill>
                <a:latin typeface="Open Sans"/>
                <a:ea typeface="Open Sans"/>
                <a:cs typeface="Open Sans"/>
                <a:sym typeface="Open Sans"/>
              </a:rPr>
              <a:t>Daneben soll der Leitfaden auch als übergreifende Referenz für die bestehenden Communities aus Forschenden und Praktiker:innen in verschiedenen partizipativen Ansätzen dienen.</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Open Sans"/>
              <a:ea typeface="Open Sans"/>
              <a:cs typeface="Open Sans"/>
              <a:sym typeface="Open Sans"/>
            </a:endParaRPr>
          </a:p>
        </p:txBody>
      </p:sp>
      <p:pic>
        <p:nvPicPr>
          <p:cNvPr id="199" name="Google Shape;199;p7"/>
          <p:cNvPicPr preferRelativeResize="0"/>
          <p:nvPr/>
        </p:nvPicPr>
        <p:blipFill rotWithShape="1">
          <a:blip r:embed="rId3">
            <a:alphaModFix/>
          </a:blip>
          <a:srcRect b="0" l="0" r="0" t="0"/>
          <a:stretch/>
        </p:blipFill>
        <p:spPr>
          <a:xfrm>
            <a:off x="6738944" y="2322320"/>
            <a:ext cx="2405056" cy="2821180"/>
          </a:xfrm>
          <a:prstGeom prst="rect">
            <a:avLst/>
          </a:prstGeom>
          <a:noFill/>
          <a:ln>
            <a:noFill/>
          </a:ln>
        </p:spPr>
      </p:pic>
      <p:sp>
        <p:nvSpPr>
          <p:cNvPr id="200" name="Google Shape;200;p7"/>
          <p:cNvSpPr/>
          <p:nvPr/>
        </p:nvSpPr>
        <p:spPr>
          <a:xfrm>
            <a:off x="7898474" y="2398066"/>
            <a:ext cx="451578" cy="347368"/>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4" name="Shape 204"/>
        <p:cNvGrpSpPr/>
        <p:nvPr/>
      </p:nvGrpSpPr>
      <p:grpSpPr>
        <a:xfrm>
          <a:off x="0" y="0"/>
          <a:ext cx="0" cy="0"/>
          <a:chOff x="0" y="0"/>
          <a:chExt cx="0" cy="0"/>
        </a:xfrm>
      </p:grpSpPr>
      <p:sp>
        <p:nvSpPr>
          <p:cNvPr id="205" name="Google Shape;205;p8"/>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Entwicklung des Leitfadens</a:t>
            </a:r>
            <a:endParaRPr/>
          </a:p>
        </p:txBody>
      </p:sp>
      <p:sp>
        <p:nvSpPr>
          <p:cNvPr id="206" name="Google Shape;206;p8"/>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fontScale="92500"/>
          </a:bodyPr>
          <a:lstStyle/>
          <a:p>
            <a:pPr indent="0" lvl="0" marL="88900" rtl="0" algn="l">
              <a:lnSpc>
                <a:spcPct val="100000"/>
              </a:lnSpc>
              <a:spcBef>
                <a:spcPts val="0"/>
              </a:spcBef>
              <a:spcAft>
                <a:spcPts val="0"/>
              </a:spcAft>
              <a:buSzPct val="108108"/>
              <a:buNone/>
            </a:pPr>
            <a:r>
              <a:rPr lang="de-DE"/>
              <a:t>Kollaborativer Prozess, von der Festlegung der grundlegenden Ausrichtung über die Struktur und die ausgewählten Aspekte bis zur abschließenden Formulierung:</a:t>
            </a:r>
            <a:endParaRPr/>
          </a:p>
          <a:p>
            <a:pPr indent="-368300" lvl="0" marL="457200" marR="0" rtl="0" algn="l">
              <a:lnSpc>
                <a:spcPct val="100000"/>
              </a:lnSpc>
              <a:spcBef>
                <a:spcPts val="1200"/>
              </a:spcBef>
              <a:spcAft>
                <a:spcPts val="0"/>
              </a:spcAft>
              <a:buClr>
                <a:schemeClr val="dk1"/>
              </a:buClr>
              <a:buSzPct val="108108"/>
              <a:buFont typeface="Arial"/>
              <a:buChar char="●"/>
            </a:pPr>
            <a:r>
              <a:rPr lang="de-DE"/>
              <a:t>Input und Feedback von insgesamt 150 Teilnehmenden aus diversen Partizipations-Communities</a:t>
            </a:r>
            <a:endParaRPr/>
          </a:p>
          <a:p>
            <a:pPr indent="-368300" lvl="0" marL="457200" marR="0" rtl="0" algn="l">
              <a:lnSpc>
                <a:spcPct val="100000"/>
              </a:lnSpc>
              <a:spcBef>
                <a:spcPts val="0"/>
              </a:spcBef>
              <a:spcAft>
                <a:spcPts val="0"/>
              </a:spcAft>
              <a:buClr>
                <a:schemeClr val="dk1"/>
              </a:buClr>
              <a:buSzPct val="108108"/>
              <a:buFont typeface="Arial"/>
              <a:buChar char="●"/>
            </a:pPr>
            <a:r>
              <a:rPr lang="de-DE"/>
              <a:t>Vier Online-Workshops im Oktober 2024 mit verschiedenen Perspektiven, Feedbackrunden Online und bei Veranstaltungen vor Ort</a:t>
            </a:r>
            <a:endParaRPr/>
          </a:p>
          <a:p>
            <a:pPr indent="-368300" lvl="0" marL="457200" marR="0" rtl="0" algn="l">
              <a:lnSpc>
                <a:spcPct val="100000"/>
              </a:lnSpc>
              <a:spcBef>
                <a:spcPts val="0"/>
              </a:spcBef>
              <a:spcAft>
                <a:spcPts val="0"/>
              </a:spcAft>
              <a:buClr>
                <a:schemeClr val="dk1"/>
              </a:buClr>
              <a:buSzPct val="108108"/>
              <a:buFont typeface="Arial"/>
              <a:buChar char="●"/>
            </a:pPr>
            <a:r>
              <a:rPr lang="de-DE"/>
              <a:t>abschließende Kommentierung in zwei Phasen online und vor Ort bei der PartWiss24-Konferenz</a:t>
            </a:r>
            <a:endParaRPr/>
          </a:p>
          <a:p>
            <a:pPr indent="-228600" lvl="0" marL="457200" marR="0" rtl="0" algn="l">
              <a:lnSpc>
                <a:spcPct val="100000"/>
              </a:lnSpc>
              <a:spcBef>
                <a:spcPts val="0"/>
              </a:spcBef>
              <a:spcAft>
                <a:spcPts val="0"/>
              </a:spcAft>
              <a:buClr>
                <a:schemeClr val="dk1"/>
              </a:buClr>
              <a:buSzPct val="108108"/>
              <a:buFont typeface="Arial"/>
              <a:buNone/>
            </a:pPr>
            <a:r>
              <a:t/>
            </a:r>
            <a:endParaRPr/>
          </a:p>
        </p:txBody>
      </p:sp>
      <p:sp>
        <p:nvSpPr>
          <p:cNvPr id="207" name="Google Shape;207;p8"/>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1" name="Shape 211"/>
        <p:cNvGrpSpPr/>
        <p:nvPr/>
      </p:nvGrpSpPr>
      <p:grpSpPr>
        <a:xfrm>
          <a:off x="0" y="0"/>
          <a:ext cx="0" cy="0"/>
          <a:chOff x="0" y="0"/>
          <a:chExt cx="0" cy="0"/>
        </a:xfrm>
      </p:grpSpPr>
      <p:sp>
        <p:nvSpPr>
          <p:cNvPr id="212" name="Google Shape;212;p9"/>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Über das Projekt</a:t>
            </a:r>
            <a:endParaRPr/>
          </a:p>
        </p:txBody>
      </p:sp>
      <p:sp>
        <p:nvSpPr>
          <p:cNvPr id="213" name="Google Shape;213;p9"/>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a:bodyPr>
          <a:lstStyle/>
          <a:p>
            <a:pPr indent="-285750" lvl="0" marL="363324" rtl="0" algn="l">
              <a:lnSpc>
                <a:spcPct val="100000"/>
              </a:lnSpc>
              <a:spcBef>
                <a:spcPts val="0"/>
              </a:spcBef>
              <a:spcAft>
                <a:spcPts val="0"/>
              </a:spcAft>
              <a:buSzPts val="1800"/>
              <a:buChar char="●"/>
            </a:pPr>
            <a:r>
              <a:rPr lang="de-DE" sz="1800"/>
              <a:t>PartWiss ist ein aktuelle Verbundprojekt (Förderzeitraum 2024-2027)</a:t>
            </a:r>
            <a:endParaRPr sz="1800"/>
          </a:p>
          <a:p>
            <a:pPr indent="-285750" lvl="0" marL="363324" rtl="0" algn="l">
              <a:lnSpc>
                <a:spcPct val="100000"/>
              </a:lnSpc>
              <a:spcBef>
                <a:spcPts val="600"/>
              </a:spcBef>
              <a:spcAft>
                <a:spcPts val="0"/>
              </a:spcAft>
              <a:buSzPts val="1800"/>
              <a:buChar char="●"/>
            </a:pPr>
            <a:r>
              <a:rPr lang="de-DE" sz="1800"/>
              <a:t>Die Kernaufgabe liegt in der Konzeption und Organisation einer jährlichen Konferenzreihe als praxisorientiertes und interaktives Forum.</a:t>
            </a:r>
            <a:endParaRPr sz="1800"/>
          </a:p>
          <a:p>
            <a:pPr indent="-285750" lvl="0" marL="363324" rtl="0" algn="l">
              <a:lnSpc>
                <a:spcPct val="100000"/>
              </a:lnSpc>
              <a:spcBef>
                <a:spcPts val="600"/>
              </a:spcBef>
              <a:spcAft>
                <a:spcPts val="0"/>
              </a:spcAft>
              <a:buSzPts val="1800"/>
              <a:buChar char="●"/>
            </a:pPr>
            <a:r>
              <a:rPr lang="de-DE" sz="1800"/>
              <a:t>Jahresthema der PartWiss24-Konferenz war Leitlinien für Partizipation, daran anknüpfend Ausarbeitung des Leitfadens. </a:t>
            </a:r>
            <a:endParaRPr sz="1800"/>
          </a:p>
          <a:p>
            <a:pPr indent="-228600" lvl="0" marL="571500" rtl="0" algn="l">
              <a:lnSpc>
                <a:spcPct val="100000"/>
              </a:lnSpc>
              <a:spcBef>
                <a:spcPts val="600"/>
              </a:spcBef>
              <a:spcAft>
                <a:spcPts val="600"/>
              </a:spcAft>
              <a:buSzPts val="1800"/>
              <a:buNone/>
            </a:pPr>
            <a:r>
              <a:t/>
            </a:r>
            <a:endParaRPr sz="1800"/>
          </a:p>
        </p:txBody>
      </p:sp>
      <p:sp>
        <p:nvSpPr>
          <p:cNvPr id="214" name="Google Shape;214;p9"/>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Text, Visitenkarte, Screenshot, Schrift enthält.&#10;&#10;KI-generierte Inhalte können fehlerhaft sein." id="215" name="Google Shape;215;p9"/>
          <p:cNvPicPr preferRelativeResize="0"/>
          <p:nvPr/>
        </p:nvPicPr>
        <p:blipFill rotWithShape="1">
          <a:blip r:embed="rId3">
            <a:alphaModFix/>
          </a:blip>
          <a:srcRect b="0" l="0" r="0" t="0"/>
          <a:stretch/>
        </p:blipFill>
        <p:spPr>
          <a:xfrm>
            <a:off x="599965" y="3349251"/>
            <a:ext cx="3823456" cy="1794247"/>
          </a:xfrm>
          <a:prstGeom prst="rect">
            <a:avLst/>
          </a:prstGeom>
          <a:noFill/>
          <a:ln>
            <a:noFill/>
          </a:ln>
        </p:spPr>
      </p:pic>
      <p:pic>
        <p:nvPicPr>
          <p:cNvPr descr="Ein Bild, das Text, Screenshot, Schrift, Logo enthält.&#10;&#10;KI-generierte Inhalte können fehlerhaft sein." id="216" name="Google Shape;216;p9"/>
          <p:cNvPicPr preferRelativeResize="0"/>
          <p:nvPr/>
        </p:nvPicPr>
        <p:blipFill rotWithShape="1">
          <a:blip r:embed="rId4">
            <a:alphaModFix/>
          </a:blip>
          <a:srcRect b="0" l="0" r="0" t="0"/>
          <a:stretch/>
        </p:blipFill>
        <p:spPr>
          <a:xfrm>
            <a:off x="4423421" y="3349252"/>
            <a:ext cx="4720579" cy="17942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700"/>
              <a:buNone/>
            </a:pPr>
            <a:r>
              <a:rPr lang="de-DE" sz="2200"/>
              <a:t>Leitfaden Teil 1: Überblick zu partizipativen Ansätzen</a:t>
            </a:r>
            <a:endParaRPr/>
          </a:p>
        </p:txBody>
      </p:sp>
      <p:sp>
        <p:nvSpPr>
          <p:cNvPr id="222" name="Google Shape;222;p10"/>
          <p:cNvSpPr txBox="1"/>
          <p:nvPr>
            <p:ph idx="1" type="body"/>
          </p:nvPr>
        </p:nvSpPr>
        <p:spPr>
          <a:xfrm>
            <a:off x="4248534" y="1196825"/>
            <a:ext cx="3847565" cy="3834000"/>
          </a:xfrm>
          <a:prstGeom prst="rect">
            <a:avLst/>
          </a:prstGeom>
          <a:noFill/>
          <a:ln>
            <a:noFill/>
          </a:ln>
        </p:spPr>
        <p:txBody>
          <a:bodyPr anchorCtr="0" anchor="t" bIns="91425" lIns="91425" spcFirstLastPara="1" rIns="91425" wrap="square" tIns="91425">
            <a:normAutofit/>
          </a:bodyPr>
          <a:lstStyle/>
          <a:p>
            <a:pPr indent="-379626" lvl="0" marL="457200" marR="0" rtl="0" algn="l">
              <a:lnSpc>
                <a:spcPct val="100000"/>
              </a:lnSpc>
              <a:spcBef>
                <a:spcPts val="0"/>
              </a:spcBef>
              <a:spcAft>
                <a:spcPts val="0"/>
              </a:spcAft>
              <a:buClr>
                <a:schemeClr val="dk1"/>
              </a:buClr>
              <a:buSzPts val="1600"/>
              <a:buFont typeface="Arial"/>
              <a:buChar char="●"/>
            </a:pPr>
            <a:r>
              <a:rPr lang="de-DE" sz="1600"/>
              <a:t>Neben einer kurzen Beschreibung sind zu jedem der Ansätze drei oder vier ausgewählte weiterführende Quellen aufgelistet, bevorzugt praxisorientierte Handreichungen.</a:t>
            </a:r>
            <a:endParaRPr sz="1600"/>
          </a:p>
          <a:p>
            <a:pPr indent="-379626" lvl="0" marL="457200" marR="0" rtl="0" algn="l">
              <a:lnSpc>
                <a:spcPct val="100000"/>
              </a:lnSpc>
              <a:spcBef>
                <a:spcPts val="0"/>
              </a:spcBef>
              <a:spcAft>
                <a:spcPts val="0"/>
              </a:spcAft>
              <a:buClr>
                <a:schemeClr val="dk1"/>
              </a:buClr>
              <a:buSzPts val="1600"/>
              <a:buFont typeface="Arial"/>
              <a:buChar char="●"/>
            </a:pPr>
            <a:r>
              <a:rPr lang="de-DE" sz="1600"/>
              <a:t>Die Typologie dient dazu, Orientierung zu schaffen und die vielfältigen Ansätze einzuordnen. Sie basiert auf der Typologie aus der Partizipations-Strategie Forschung des BMBF.</a:t>
            </a:r>
            <a:endParaRPr sz="1600"/>
          </a:p>
        </p:txBody>
      </p:sp>
      <p:sp>
        <p:nvSpPr>
          <p:cNvPr id="223" name="Google Shape;223;p10"/>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Text, Compact Disc, Kreis, Datenträger enthält.&#10;&#10;KI-generierte Inhalte können fehlerhaft sein." id="224" name="Google Shape;224;p10"/>
          <p:cNvPicPr preferRelativeResize="0"/>
          <p:nvPr/>
        </p:nvPicPr>
        <p:blipFill rotWithShape="1">
          <a:blip r:embed="rId3">
            <a:alphaModFix/>
          </a:blip>
          <a:srcRect b="2407" l="0" r="0" t="0"/>
          <a:stretch/>
        </p:blipFill>
        <p:spPr>
          <a:xfrm>
            <a:off x="150600" y="1062577"/>
            <a:ext cx="4097934" cy="39992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700"/>
              <a:buNone/>
            </a:pPr>
            <a:r>
              <a:rPr lang="de-DE" sz="2200"/>
              <a:t>Leitfaden Teil 1: Überblick zu partizipativen Ansätzen</a:t>
            </a:r>
            <a:endParaRPr/>
          </a:p>
        </p:txBody>
      </p:sp>
      <p:sp>
        <p:nvSpPr>
          <p:cNvPr id="230" name="Google Shape;230;p11"/>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Text, Brief, Screenshot, Design enthält.&#10;&#10;KI-generierte Inhalte können fehlerhaft sein." id="231" name="Google Shape;231;p11"/>
          <p:cNvPicPr preferRelativeResize="0"/>
          <p:nvPr/>
        </p:nvPicPr>
        <p:blipFill rotWithShape="1">
          <a:blip r:embed="rId3">
            <a:alphaModFix/>
          </a:blip>
          <a:srcRect b="0" l="0" r="0" t="0"/>
          <a:stretch/>
        </p:blipFill>
        <p:spPr>
          <a:xfrm>
            <a:off x="311700" y="1017724"/>
            <a:ext cx="2808979" cy="3979387"/>
          </a:xfrm>
          <a:prstGeom prst="rect">
            <a:avLst/>
          </a:prstGeom>
          <a:noFill/>
          <a:ln>
            <a:noFill/>
          </a:ln>
        </p:spPr>
      </p:pic>
      <p:pic>
        <p:nvPicPr>
          <p:cNvPr descr="Ein Bild, das Text, Brief enthält.&#10;&#10;KI-generierte Inhalte können fehlerhaft sein." id="232" name="Google Shape;232;p11"/>
          <p:cNvPicPr preferRelativeResize="0"/>
          <p:nvPr/>
        </p:nvPicPr>
        <p:blipFill rotWithShape="1">
          <a:blip r:embed="rId4">
            <a:alphaModFix/>
          </a:blip>
          <a:srcRect b="0" l="0" r="0" t="0"/>
          <a:stretch/>
        </p:blipFill>
        <p:spPr>
          <a:xfrm>
            <a:off x="3203617" y="1043299"/>
            <a:ext cx="2772872" cy="3928235"/>
          </a:xfrm>
          <a:prstGeom prst="rect">
            <a:avLst/>
          </a:prstGeom>
          <a:noFill/>
          <a:ln>
            <a:noFill/>
          </a:ln>
        </p:spPr>
      </p:pic>
      <p:pic>
        <p:nvPicPr>
          <p:cNvPr descr="Ein Bild, das Text, Screenshot, Brief enthält.&#10;&#10;KI-generierte Inhalte können fehlerhaft sein." id="233" name="Google Shape;233;p11"/>
          <p:cNvPicPr preferRelativeResize="0"/>
          <p:nvPr/>
        </p:nvPicPr>
        <p:blipFill rotWithShape="1">
          <a:blip r:embed="rId5">
            <a:alphaModFix/>
          </a:blip>
          <a:srcRect b="0" l="0" r="0" t="0"/>
          <a:stretch/>
        </p:blipFill>
        <p:spPr>
          <a:xfrm>
            <a:off x="6064790" y="1017722"/>
            <a:ext cx="2808979" cy="3979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700"/>
              <a:buNone/>
            </a:pPr>
            <a:r>
              <a:rPr lang="de-DE" sz="2400"/>
              <a:t>Leitfaden Teil 2: Aspekte in 10 Handlungsfeldern</a:t>
            </a:r>
            <a:endParaRPr/>
          </a:p>
        </p:txBody>
      </p:sp>
      <p:sp>
        <p:nvSpPr>
          <p:cNvPr id="239" name="Google Shape;239;p14"/>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a:bodyPr>
          <a:lstStyle/>
          <a:p>
            <a:pPr indent="0" lvl="0" marL="88900" rtl="0" algn="l">
              <a:lnSpc>
                <a:spcPct val="100000"/>
              </a:lnSpc>
              <a:spcBef>
                <a:spcPts val="0"/>
              </a:spcBef>
              <a:spcAft>
                <a:spcPts val="0"/>
              </a:spcAft>
              <a:buSzPts val="2378"/>
              <a:buNone/>
            </a:pPr>
            <a:r>
              <a:rPr lang="de-DE" sz="1900"/>
              <a:t>Ziel dieses Teil des Leitfadens ist es, unter Einbeziehung der vielfältigen bestehenden wissenschaftlichen und praktischen Erfahrungen und Empfehlungen aus den einzelnen partizipativ arbeitenden Communities übergreifende Leitfragen, Gestaltungsoptionen, Herausforderungen und mögliche Lösungsansätze zu bündeln:</a:t>
            </a:r>
            <a:endParaRPr sz="1900"/>
          </a:p>
        </p:txBody>
      </p:sp>
      <p:sp>
        <p:nvSpPr>
          <p:cNvPr id="240" name="Google Shape;240;p14"/>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id="241" name="Google Shape;241;p14"/>
          <p:cNvPicPr preferRelativeResize="0"/>
          <p:nvPr/>
        </p:nvPicPr>
        <p:blipFill rotWithShape="1">
          <a:blip r:embed="rId3">
            <a:alphaModFix/>
          </a:blip>
          <a:srcRect b="8033" l="0" r="0" t="0"/>
          <a:stretch/>
        </p:blipFill>
        <p:spPr>
          <a:xfrm>
            <a:off x="300869" y="3056179"/>
            <a:ext cx="8843131" cy="20873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700"/>
              <a:buNone/>
            </a:pPr>
            <a:r>
              <a:rPr lang="de-DE" sz="2400"/>
              <a:t>Leitfaden Teil 2: Aspekte in 10 Handlungsfeldern</a:t>
            </a:r>
            <a:endParaRPr/>
          </a:p>
        </p:txBody>
      </p:sp>
      <p:sp>
        <p:nvSpPr>
          <p:cNvPr id="247" name="Google Shape;247;p15"/>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Text, Screenshot, Dokument, Schrift enthält.&#10;&#10;KI-generierte Inhalte können fehlerhaft sein." id="248" name="Google Shape;248;p15"/>
          <p:cNvPicPr preferRelativeResize="0"/>
          <p:nvPr/>
        </p:nvPicPr>
        <p:blipFill rotWithShape="1">
          <a:blip r:embed="rId3">
            <a:alphaModFix/>
          </a:blip>
          <a:srcRect b="0" l="0" r="0" t="0"/>
          <a:stretch/>
        </p:blipFill>
        <p:spPr>
          <a:xfrm>
            <a:off x="4456" y="1017725"/>
            <a:ext cx="2797200" cy="3962700"/>
          </a:xfrm>
          <a:prstGeom prst="rect">
            <a:avLst/>
          </a:prstGeom>
          <a:noFill/>
          <a:ln>
            <a:noFill/>
          </a:ln>
        </p:spPr>
      </p:pic>
      <p:pic>
        <p:nvPicPr>
          <p:cNvPr descr="Ein Bild, das Text, Screenshot, Dokument, Schrift enthält.&#10;&#10;KI-generierte Inhalte können fehlerhaft sein." id="249" name="Google Shape;249;p15"/>
          <p:cNvPicPr preferRelativeResize="0"/>
          <p:nvPr/>
        </p:nvPicPr>
        <p:blipFill rotWithShape="1">
          <a:blip r:embed="rId4">
            <a:alphaModFix/>
          </a:blip>
          <a:srcRect b="0" l="0" r="0" t="0"/>
          <a:stretch/>
        </p:blipFill>
        <p:spPr>
          <a:xfrm>
            <a:off x="2898043" y="1017725"/>
            <a:ext cx="2797200" cy="3962700"/>
          </a:xfrm>
          <a:prstGeom prst="rect">
            <a:avLst/>
          </a:prstGeom>
          <a:noFill/>
          <a:ln>
            <a:noFill/>
          </a:ln>
        </p:spPr>
      </p:pic>
      <p:pic>
        <p:nvPicPr>
          <p:cNvPr descr="Ein Bild, das Text, Screenshot, Dokument, Schrift enthält.&#10;&#10;KI-generierte Inhalte können fehlerhaft sein." id="250" name="Google Shape;250;p15"/>
          <p:cNvPicPr preferRelativeResize="0"/>
          <p:nvPr/>
        </p:nvPicPr>
        <p:blipFill rotWithShape="1">
          <a:blip r:embed="rId5">
            <a:alphaModFix/>
          </a:blip>
          <a:srcRect b="0" l="0" r="0" t="0"/>
          <a:stretch/>
        </p:blipFill>
        <p:spPr>
          <a:xfrm>
            <a:off x="5791630" y="1020425"/>
            <a:ext cx="2795294" cy="396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Der Leitfaden Partizipation in der Forschung</a:t>
            </a:r>
            <a:endParaRPr/>
          </a:p>
        </p:txBody>
      </p:sp>
      <p:sp>
        <p:nvSpPr>
          <p:cNvPr id="256" name="Google Shape;256;p32"/>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257" name="Google Shape;257;p32"/>
          <p:cNvSpPr txBox="1"/>
          <p:nvPr>
            <p:ph idx="1" type="body"/>
          </p:nvPr>
        </p:nvSpPr>
        <p:spPr>
          <a:xfrm>
            <a:off x="248400" y="1196825"/>
            <a:ext cx="7847700" cy="3834000"/>
          </a:xfrm>
          <a:prstGeom prst="rect">
            <a:avLst/>
          </a:prstGeom>
          <a:solidFill>
            <a:schemeClr val="accent6"/>
          </a:solidFill>
          <a:ln>
            <a:noFill/>
          </a:ln>
        </p:spPr>
        <p:txBody>
          <a:bodyPr anchorCtr="0" anchor="t" bIns="180000" lIns="180000" spcFirstLastPara="1" rIns="180000" wrap="square" tIns="180000">
            <a:normAutofit/>
          </a:bodyPr>
          <a:lstStyle/>
          <a:p>
            <a:pPr indent="0" lvl="0" marL="0" rtl="0" algn="l">
              <a:lnSpc>
                <a:spcPct val="110000"/>
              </a:lnSpc>
              <a:spcBef>
                <a:spcPts val="0"/>
              </a:spcBef>
              <a:spcAft>
                <a:spcPts val="0"/>
              </a:spcAft>
              <a:buSzPts val="2200"/>
              <a:buNone/>
            </a:pPr>
            <a:r>
              <a:rPr b="1" lang="de-DE"/>
              <a:t>Was heißt das für die Praxis? </a:t>
            </a:r>
            <a:endParaRPr/>
          </a:p>
          <a:p>
            <a:pPr indent="0" lvl="0" marL="88900" rtl="0" algn="l">
              <a:lnSpc>
                <a:spcPct val="110000"/>
              </a:lnSpc>
              <a:spcBef>
                <a:spcPts val="600"/>
              </a:spcBef>
              <a:spcAft>
                <a:spcPts val="0"/>
              </a:spcAft>
              <a:buSzPts val="2200"/>
              <a:buNone/>
            </a:pPr>
            <a:r>
              <a:rPr lang="de-DE"/>
              <a:t>Der Leitfaden kann genutzt werden …</a:t>
            </a:r>
            <a:endParaRPr/>
          </a:p>
          <a:p>
            <a:pPr indent="-368300" lvl="0" marL="457200" rtl="0" algn="l">
              <a:lnSpc>
                <a:spcPct val="110000"/>
              </a:lnSpc>
              <a:spcBef>
                <a:spcPts val="600"/>
              </a:spcBef>
              <a:spcAft>
                <a:spcPts val="0"/>
              </a:spcAft>
              <a:buSzPts val="2200"/>
              <a:buChar char="●"/>
            </a:pPr>
            <a:r>
              <a:rPr lang="de-DE"/>
              <a:t>… zur Orientierung bei Begriffen und Konzepten</a:t>
            </a:r>
            <a:endParaRPr/>
          </a:p>
          <a:p>
            <a:pPr indent="-368300" lvl="0" marL="457200" rtl="0" algn="l">
              <a:lnSpc>
                <a:spcPct val="110000"/>
              </a:lnSpc>
              <a:spcBef>
                <a:spcPts val="0"/>
              </a:spcBef>
              <a:spcAft>
                <a:spcPts val="0"/>
              </a:spcAft>
              <a:buSzPts val="2200"/>
              <a:buChar char="●"/>
            </a:pPr>
            <a:r>
              <a:rPr lang="de-DE"/>
              <a:t>… zur praxisorientierten Recherche und Inspiration</a:t>
            </a:r>
            <a:endParaRPr/>
          </a:p>
          <a:p>
            <a:pPr indent="-368300" lvl="0" marL="457200" rtl="0" algn="l">
              <a:lnSpc>
                <a:spcPct val="110000"/>
              </a:lnSpc>
              <a:spcBef>
                <a:spcPts val="0"/>
              </a:spcBef>
              <a:spcAft>
                <a:spcPts val="0"/>
              </a:spcAft>
              <a:buSzPts val="2200"/>
              <a:buChar char="●"/>
            </a:pPr>
            <a:r>
              <a:rPr lang="de-DE"/>
              <a:t>… als Hilfsmittel für die Konzeption partizipativer Ansätze</a:t>
            </a:r>
            <a:endParaRPr/>
          </a:p>
          <a:p>
            <a:pPr indent="-368300" lvl="0" marL="457200" rtl="0" algn="l">
              <a:lnSpc>
                <a:spcPct val="110000"/>
              </a:lnSpc>
              <a:spcBef>
                <a:spcPts val="0"/>
              </a:spcBef>
              <a:spcAft>
                <a:spcPts val="0"/>
              </a:spcAft>
              <a:buSzPts val="2200"/>
              <a:buChar char="●"/>
            </a:pPr>
            <a:r>
              <a:rPr lang="de-DE"/>
              <a:t>… als Werkzeug für Workshops, Planungsmeetings (insbes. gedruckte Karten)</a:t>
            </a:r>
            <a:endParaRPr/>
          </a:p>
        </p:txBody>
      </p:sp>
      <p:sp>
        <p:nvSpPr>
          <p:cNvPr id="258" name="Google Shape;258;p32"/>
          <p:cNvSpPr txBox="1"/>
          <p:nvPr/>
        </p:nvSpPr>
        <p:spPr>
          <a:xfrm>
            <a:off x="471341" y="4587357"/>
            <a:ext cx="7095678" cy="44268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de-DE" sz="2200" u="none" cap="none" strike="noStrike">
                <a:solidFill>
                  <a:srgbClr val="662482"/>
                </a:solidFill>
                <a:latin typeface="Open Sans"/>
                <a:ea typeface="Open Sans"/>
                <a:cs typeface="Open Sans"/>
                <a:sym typeface="Open Sans"/>
              </a:rPr>
              <a:t>https://www.partizipation-wissenschaft.de/leitfaden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Begriffe und wissenschaftliche Grundlagen</a:t>
            </a:r>
            <a:endParaRPr/>
          </a:p>
        </p:txBody>
      </p:sp>
      <p:sp>
        <p:nvSpPr>
          <p:cNvPr id="264" name="Google Shape;264;p20"/>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Text, Compact Disc, Kreis, Datenträger enthält.&#10;&#10;KI-generierte Inhalte können fehlerhaft sein." id="265" name="Google Shape;265;p20"/>
          <p:cNvPicPr preferRelativeResize="0"/>
          <p:nvPr/>
        </p:nvPicPr>
        <p:blipFill rotWithShape="1">
          <a:blip r:embed="rId3">
            <a:alphaModFix/>
          </a:blip>
          <a:srcRect b="2407" l="0" r="0" t="0"/>
          <a:stretch/>
        </p:blipFill>
        <p:spPr>
          <a:xfrm>
            <a:off x="0" y="901800"/>
            <a:ext cx="4346334" cy="4241700"/>
          </a:xfrm>
          <a:prstGeom prst="rect">
            <a:avLst/>
          </a:prstGeom>
          <a:noFill/>
          <a:ln>
            <a:noFill/>
          </a:ln>
        </p:spPr>
      </p:pic>
      <p:sp>
        <p:nvSpPr>
          <p:cNvPr id="266" name="Google Shape;266;p20"/>
          <p:cNvSpPr txBox="1"/>
          <p:nvPr/>
        </p:nvSpPr>
        <p:spPr>
          <a:xfrm>
            <a:off x="4338093" y="4498800"/>
            <a:ext cx="399191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161614"/>
                </a:solidFill>
                <a:latin typeface="Arial"/>
                <a:ea typeface="Arial"/>
                <a:cs typeface="Arial"/>
                <a:sym typeface="Arial"/>
              </a:rPr>
              <a:t>Leitfaden Partizipation in der Forschung, PartWiss 2024 / (Partizipationsstratgie Forschung, BMBF 2023)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de-DE" sz="800" u="sng" cap="none" strike="noStrike">
                <a:solidFill>
                  <a:srgbClr val="161614"/>
                </a:solidFill>
                <a:latin typeface="Arial"/>
                <a:ea typeface="Arial"/>
                <a:cs typeface="Arial"/>
                <a:sym typeface="Arial"/>
                <a:hlinkClick r:id="rId4">
                  <a:extLst>
                    <a:ext uri="{A12FA001-AC4F-418D-AE19-62706E023703}">
                      <ahyp:hlinkClr val="tx"/>
                    </a:ext>
                  </a:extLst>
                </a:hlinkClick>
              </a:rPr>
              <a:t>https://www.bmftr.bund.de/SharedDocs/Downloads/DE/2023/partizipationsstrategie.pdf?__blob=publicationFile&amp;v=4</a:t>
            </a:r>
            <a:r>
              <a:rPr b="0" i="0" lang="de-DE" sz="800" u="none" cap="none" strike="noStrike">
                <a:solidFill>
                  <a:srgbClr val="161614"/>
                </a:solidFill>
                <a:latin typeface="Arial"/>
                <a:ea typeface="Arial"/>
                <a:cs typeface="Arial"/>
                <a:sym typeface="Arial"/>
              </a:rPr>
              <a:t> </a:t>
            </a:r>
            <a:endParaRPr b="0" i="0" sz="800" u="none" cap="none" strike="noStrike">
              <a:solidFill>
                <a:srgbClr val="161614"/>
              </a:solidFill>
              <a:latin typeface="Arial"/>
              <a:ea typeface="Arial"/>
              <a:cs typeface="Arial"/>
              <a:sym typeface="Arial"/>
            </a:endParaRPr>
          </a:p>
        </p:txBody>
      </p:sp>
      <p:sp>
        <p:nvSpPr>
          <p:cNvPr id="267" name="Google Shape;267;p20"/>
          <p:cNvSpPr txBox="1"/>
          <p:nvPr>
            <p:ph idx="1" type="body"/>
          </p:nvPr>
        </p:nvSpPr>
        <p:spPr>
          <a:xfrm>
            <a:off x="4572000" y="1196825"/>
            <a:ext cx="3524100" cy="341493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200"/>
              <a:buNone/>
            </a:pPr>
            <a:r>
              <a:rPr lang="de-DE"/>
              <a:t>Felder partizipativer Forschung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3"/>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Begriffe und wissenschaftliche Grundlagen</a:t>
            </a:r>
            <a:endParaRPr/>
          </a:p>
        </p:txBody>
      </p:sp>
      <p:sp>
        <p:nvSpPr>
          <p:cNvPr id="273" name="Google Shape;273;p33"/>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274" name="Google Shape;274;p33"/>
          <p:cNvSpPr txBox="1"/>
          <p:nvPr/>
        </p:nvSpPr>
        <p:spPr>
          <a:xfrm>
            <a:off x="170672" y="4477860"/>
            <a:ext cx="7452099" cy="6616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Arnstein, S. R. (1969). A ladder of citizen participation. Journal of the American Institute of planners, 35(4), 216-224. </a:t>
            </a:r>
            <a:r>
              <a:rPr b="0" i="0" lang="de-DE" sz="800" u="sng" cap="none" strike="noStrike">
                <a:solidFill>
                  <a:srgbClr val="000000"/>
                </a:solidFill>
                <a:latin typeface="Arial"/>
                <a:ea typeface="Arial"/>
                <a:cs typeface="Arial"/>
                <a:sym typeface="Arial"/>
                <a:hlinkClick r:id="rId3">
                  <a:extLst>
                    <a:ext uri="{A12FA001-AC4F-418D-AE19-62706E023703}">
                      <ahyp:hlinkClr val="tx"/>
                    </a:ext>
                  </a:extLst>
                </a:hlinkClick>
              </a:rPr>
              <a:t>https://doi.org/10.1080/01944366908977225</a:t>
            </a:r>
            <a:r>
              <a:rPr b="0" i="0" lang="de-DE" sz="8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300"/>
              </a:spcAft>
              <a:buNone/>
            </a:pPr>
            <a:r>
              <a:rPr b="0" i="0" lang="de-DE" sz="800" u="none" cap="none" strike="noStrike">
                <a:solidFill>
                  <a:srgbClr val="000000"/>
                </a:solidFill>
                <a:latin typeface="Arial"/>
                <a:ea typeface="Arial"/>
                <a:cs typeface="Arial"/>
                <a:sym typeface="Arial"/>
              </a:rPr>
              <a:t>Schrögel, P., &amp; Kolleck, A. (2019). The many faces of participation in science: Literature review and proposal for a three-dimensional framework. Science &amp; Technology Studies, 32(2), 77-99. </a:t>
            </a:r>
            <a:r>
              <a:rPr b="0" i="0" lang="de-DE" sz="800" u="sng" cap="none" strike="noStrike">
                <a:solidFill>
                  <a:srgbClr val="000000"/>
                </a:solidFill>
                <a:latin typeface="Arial"/>
                <a:ea typeface="Arial"/>
                <a:cs typeface="Arial"/>
                <a:sym typeface="Arial"/>
                <a:hlinkClick r:id="rId4">
                  <a:extLst>
                    <a:ext uri="{A12FA001-AC4F-418D-AE19-62706E023703}">
                      <ahyp:hlinkClr val="tx"/>
                    </a:ext>
                  </a:extLst>
                </a:hlinkClick>
              </a:rPr>
              <a:t>https://doi.org/10.23987/sts.59519</a:t>
            </a:r>
            <a:r>
              <a:rPr b="0" i="0" lang="de-DE" sz="8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pic>
        <p:nvPicPr>
          <p:cNvPr descr="Ein Bild, das Text, Quittung, parallel, Diagramm enthält.&#10;&#10;KI-generierte Inhalte können fehlerhaft sein." id="275" name="Google Shape;275;p33"/>
          <p:cNvPicPr preferRelativeResize="0"/>
          <p:nvPr/>
        </p:nvPicPr>
        <p:blipFill rotWithShape="1">
          <a:blip r:embed="rId5">
            <a:alphaModFix/>
          </a:blip>
          <a:srcRect b="0" l="0" r="0" t="0"/>
          <a:stretch/>
        </p:blipFill>
        <p:spPr>
          <a:xfrm>
            <a:off x="250220" y="1109588"/>
            <a:ext cx="3058244" cy="3368272"/>
          </a:xfrm>
          <a:prstGeom prst="rect">
            <a:avLst/>
          </a:prstGeom>
          <a:noFill/>
          <a:ln>
            <a:noFill/>
          </a:ln>
        </p:spPr>
      </p:pic>
      <p:pic>
        <p:nvPicPr>
          <p:cNvPr id="276" name="Google Shape;276;p33"/>
          <p:cNvPicPr preferRelativeResize="0"/>
          <p:nvPr/>
        </p:nvPicPr>
        <p:blipFill rotWithShape="1">
          <a:blip r:embed="rId6">
            <a:alphaModFix/>
          </a:blip>
          <a:srcRect b="1835" l="2133" r="11958" t="3743"/>
          <a:stretch/>
        </p:blipFill>
        <p:spPr>
          <a:xfrm>
            <a:off x="3399906" y="1264286"/>
            <a:ext cx="3898736" cy="3213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9eff9aba2f_1_65"/>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Willkommen zu partX</a:t>
            </a:r>
            <a:endParaRPr/>
          </a:p>
        </p:txBody>
      </p:sp>
      <p:sp>
        <p:nvSpPr>
          <p:cNvPr id="118" name="Google Shape;118;g39eff9aba2f_1_65"/>
          <p:cNvSpPr txBox="1"/>
          <p:nvPr>
            <p:ph idx="1" type="body"/>
          </p:nvPr>
        </p:nvSpPr>
        <p:spPr>
          <a:xfrm>
            <a:off x="248400" y="1067050"/>
            <a:ext cx="7847700" cy="401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de-DE" sz="1500">
                <a:solidFill>
                  <a:schemeClr val="accent1"/>
                </a:solidFill>
                <a:extLst>
                  <a:ext uri="http://customooxmlschemas.google.com/">
                    <go:slidesCustomData xmlns:go="http://customooxmlschemas.google.com/" textRoundtripDataId="0"/>
                  </a:ext>
                </a:extLst>
              </a:rPr>
              <a:t>Wir freuen uns auf eure Ideen – und darauf, partizipative Forschung gemeinsam zu stärken!</a:t>
            </a:r>
            <a:endParaRPr sz="1500">
              <a:solidFill>
                <a:schemeClr val="accent1"/>
              </a:solidFill>
            </a:endParaRPr>
          </a:p>
          <a:p>
            <a:pPr indent="0" lvl="0" marL="0" rtl="0" algn="l">
              <a:lnSpc>
                <a:spcPct val="100000"/>
              </a:lnSpc>
              <a:spcBef>
                <a:spcPts val="0"/>
              </a:spcBef>
              <a:spcAft>
                <a:spcPts val="0"/>
              </a:spcAft>
              <a:buSzPts val="2200"/>
              <a:buNone/>
            </a:pPr>
            <a:r>
              <a:t/>
            </a:r>
            <a:endParaRPr sz="1200"/>
          </a:p>
          <a:p>
            <a:pPr indent="0" lvl="0" marL="0" rtl="0" algn="l">
              <a:lnSpc>
                <a:spcPct val="115000"/>
              </a:lnSpc>
              <a:spcBef>
                <a:spcPts val="0"/>
              </a:spcBef>
              <a:spcAft>
                <a:spcPts val="0"/>
              </a:spcAft>
              <a:buClr>
                <a:schemeClr val="dk1"/>
              </a:buClr>
              <a:buSzPts val="1100"/>
              <a:buFont typeface="Arial"/>
              <a:buNone/>
            </a:pPr>
            <a:r>
              <a:rPr b="1" lang="de-DE" sz="1400">
                <a:solidFill>
                  <a:schemeClr val="accent1"/>
                </a:solidFill>
              </a:rPr>
              <a:t>Ablauf (online via Zoom, jeweils 9:30–12:30 Uhr)</a:t>
            </a:r>
            <a:endParaRPr b="1" sz="1400">
              <a:solidFill>
                <a:schemeClr val="accent1"/>
              </a:solidFill>
            </a:endParaRPr>
          </a:p>
          <a:p>
            <a:pPr indent="0" lvl="0" marL="0" rtl="0" algn="l">
              <a:lnSpc>
                <a:spcPct val="115000"/>
              </a:lnSpc>
              <a:spcBef>
                <a:spcPts val="0"/>
              </a:spcBef>
              <a:spcAft>
                <a:spcPts val="0"/>
              </a:spcAft>
              <a:buSzPts val="2200"/>
              <a:buNone/>
            </a:pPr>
            <a:r>
              <a:rPr b="1" lang="de-DE" sz="1200"/>
              <a:t>3.11.</a:t>
            </a:r>
            <a:r>
              <a:rPr lang="de-DE" sz="1200"/>
              <a:t> Einstieg &amp; Verortung – Rollen &amp; Grundlagen</a:t>
            </a:r>
            <a:endParaRPr sz="1200"/>
          </a:p>
          <a:p>
            <a:pPr indent="0" lvl="0" marL="0" rtl="0" algn="l">
              <a:lnSpc>
                <a:spcPct val="115000"/>
              </a:lnSpc>
              <a:spcBef>
                <a:spcPts val="0"/>
              </a:spcBef>
              <a:spcAft>
                <a:spcPts val="0"/>
              </a:spcAft>
              <a:buSzPts val="2200"/>
              <a:buNone/>
            </a:pPr>
            <a:r>
              <a:rPr b="1" lang="de-DE" sz="1200"/>
              <a:t>5.11.</a:t>
            </a:r>
            <a:r>
              <a:rPr lang="de-DE" sz="1200"/>
              <a:t> Botschafter*in – Kultur &amp; Netzwerke stärken</a:t>
            </a:r>
            <a:endParaRPr sz="1200"/>
          </a:p>
          <a:p>
            <a:pPr indent="0" lvl="0" marL="0" rtl="0" algn="l">
              <a:lnSpc>
                <a:spcPct val="115000"/>
              </a:lnSpc>
              <a:spcBef>
                <a:spcPts val="0"/>
              </a:spcBef>
              <a:spcAft>
                <a:spcPts val="0"/>
              </a:spcAft>
              <a:buSzPts val="2200"/>
              <a:buNone/>
            </a:pPr>
            <a:r>
              <a:rPr b="1" lang="de-DE" sz="1200"/>
              <a:t>7.11.</a:t>
            </a:r>
            <a:r>
              <a:rPr lang="de-DE" sz="1200"/>
              <a:t> Unterstützer*in – Förderung &amp; Strukturen gestalten</a:t>
            </a:r>
            <a:endParaRPr sz="1200"/>
          </a:p>
          <a:p>
            <a:pPr indent="0" lvl="0" marL="0" rtl="0" algn="l">
              <a:lnSpc>
                <a:spcPct val="115000"/>
              </a:lnSpc>
              <a:spcBef>
                <a:spcPts val="0"/>
              </a:spcBef>
              <a:spcAft>
                <a:spcPts val="0"/>
              </a:spcAft>
              <a:buSzPts val="2200"/>
              <a:buNone/>
            </a:pPr>
            <a:r>
              <a:rPr b="1" lang="de-DE" sz="1200"/>
              <a:t>11.11.</a:t>
            </a:r>
            <a:r>
              <a:rPr lang="de-DE" sz="1200"/>
              <a:t> Ideenentwicklung – eigene Ansätze konkretisieren</a:t>
            </a:r>
            <a:br>
              <a:rPr lang="de-DE" sz="1200"/>
            </a:br>
            <a:r>
              <a:rPr lang="de-DE" sz="1200"/>
              <a:t> ➡️ </a:t>
            </a:r>
            <a:r>
              <a:rPr b="1" lang="de-DE" sz="1200"/>
              <a:t>10.12.</a:t>
            </a:r>
            <a:r>
              <a:rPr lang="de-DE" sz="1200"/>
              <a:t> Präsenztermin in Berlin – Austausch &amp; Präsentation</a:t>
            </a:r>
            <a:endParaRPr sz="1200"/>
          </a:p>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0"/>
              </a:spcAft>
              <a:buSzPts val="2200"/>
              <a:buNone/>
            </a:pPr>
            <a:r>
              <a:rPr b="1" lang="de-DE" sz="1400">
                <a:solidFill>
                  <a:schemeClr val="accent1"/>
                </a:solidFill>
              </a:rPr>
              <a:t>Zum Abschluss habt ihr:</a:t>
            </a:r>
            <a:endParaRPr sz="1400"/>
          </a:p>
          <a:p>
            <a:pPr indent="-304800" lvl="0" marL="457200" rtl="0" algn="l">
              <a:lnSpc>
                <a:spcPct val="115000"/>
              </a:lnSpc>
              <a:spcBef>
                <a:spcPts val="0"/>
              </a:spcBef>
              <a:spcAft>
                <a:spcPts val="0"/>
              </a:spcAft>
              <a:buSzPts val="1200"/>
              <a:buChar char="●"/>
            </a:pPr>
            <a:r>
              <a:rPr lang="de-DE" sz="1200"/>
              <a:t>ein klares Verständnis, was partizipative Forschung ausmacht und welchen Mehrwert sie bietet</a:t>
            </a:r>
            <a:endParaRPr sz="1200"/>
          </a:p>
          <a:p>
            <a:pPr indent="-304800" lvl="0" marL="457200" rtl="0" algn="l">
              <a:lnSpc>
                <a:spcPct val="115000"/>
              </a:lnSpc>
              <a:spcBef>
                <a:spcPts val="0"/>
              </a:spcBef>
              <a:spcAft>
                <a:spcPts val="0"/>
              </a:spcAft>
              <a:buSzPts val="1200"/>
              <a:buChar char="●"/>
            </a:pPr>
            <a:r>
              <a:rPr lang="de-DE" sz="1200"/>
              <a:t>Wissen und Werkzeuge, um partizipative Ansätze in euren Einrichtungen zu stärken</a:t>
            </a:r>
            <a:endParaRPr sz="1200"/>
          </a:p>
          <a:p>
            <a:pPr indent="-304800" lvl="0" marL="457200" rtl="0" algn="l">
              <a:lnSpc>
                <a:spcPct val="115000"/>
              </a:lnSpc>
              <a:spcBef>
                <a:spcPts val="0"/>
              </a:spcBef>
              <a:spcAft>
                <a:spcPts val="0"/>
              </a:spcAft>
              <a:buSzPts val="1200"/>
              <a:buChar char="●"/>
            </a:pPr>
            <a:r>
              <a:rPr lang="de-DE" sz="1200"/>
              <a:t>eine konkrete Idee, wie ihr partizipative Forschung praktisch umsetzen könnt </a:t>
            </a:r>
            <a:endParaRPr sz="1200"/>
          </a:p>
          <a:p>
            <a:pPr indent="0" lvl="0" marL="0" rtl="0" algn="l">
              <a:lnSpc>
                <a:spcPct val="115000"/>
              </a:lnSpc>
              <a:spcBef>
                <a:spcPts val="0"/>
              </a:spcBef>
              <a:spcAft>
                <a:spcPts val="0"/>
              </a:spcAft>
              <a:buSzPts val="2200"/>
              <a:buNone/>
            </a:pPr>
            <a:r>
              <a:t/>
            </a:r>
            <a:endParaRPr sz="1200"/>
          </a:p>
          <a:p>
            <a:pPr indent="0" lvl="0" marL="0" rtl="0" algn="l">
              <a:lnSpc>
                <a:spcPct val="115000"/>
              </a:lnSpc>
              <a:spcBef>
                <a:spcPts val="0"/>
              </a:spcBef>
              <a:spcAft>
                <a:spcPts val="0"/>
              </a:spcAft>
              <a:buSzPts val="2200"/>
              <a:buNone/>
            </a:pPr>
            <a:r>
              <a:rPr b="1" lang="de-DE" sz="1400">
                <a:solidFill>
                  <a:schemeClr val="accent1"/>
                </a:solidFill>
              </a:rPr>
              <a:t>Kontakt </a:t>
            </a:r>
            <a:endParaRPr b="1" sz="1400">
              <a:solidFill>
                <a:schemeClr val="accent1"/>
              </a:solidFill>
            </a:endParaRPr>
          </a:p>
          <a:p>
            <a:pPr indent="0" lvl="0" marL="0" rtl="0" algn="l">
              <a:lnSpc>
                <a:spcPct val="115000"/>
              </a:lnSpc>
              <a:spcBef>
                <a:spcPts val="0"/>
              </a:spcBef>
              <a:spcAft>
                <a:spcPts val="0"/>
              </a:spcAft>
              <a:buSzPts val="2200"/>
              <a:buNone/>
            </a:pPr>
            <a:r>
              <a:rPr lang="de-DE" sz="1200"/>
              <a:t>Fragen an </a:t>
            </a:r>
            <a:r>
              <a:rPr lang="de-DE" sz="1200" u="sng">
                <a:solidFill>
                  <a:schemeClr val="hlink"/>
                </a:solidFill>
                <a:hlinkClick r:id="rId3"/>
              </a:rPr>
              <a:t>info@mitforschen.org</a:t>
            </a:r>
            <a:r>
              <a:rPr lang="de-DE" sz="1200"/>
              <a:t> · Materialien &amp; Termine per Mail · Begleitung durch mitforschen!-Team</a:t>
            </a:r>
            <a:endParaRPr sz="1200"/>
          </a:p>
          <a:p>
            <a:pPr indent="0" lvl="0" marL="0" rtl="0" algn="l">
              <a:lnSpc>
                <a:spcPct val="115000"/>
              </a:lnSpc>
              <a:spcBef>
                <a:spcPts val="0"/>
              </a:spcBef>
              <a:spcAft>
                <a:spcPts val="0"/>
              </a:spcAft>
              <a:buSzPts val="2200"/>
              <a:buNone/>
            </a:pPr>
            <a:r>
              <a:t/>
            </a:r>
            <a:endParaRPr sz="1156"/>
          </a:p>
          <a:p>
            <a:pPr indent="0" lvl="0" marL="0" rtl="0" algn="l">
              <a:lnSpc>
                <a:spcPct val="115000"/>
              </a:lnSpc>
              <a:spcBef>
                <a:spcPts val="0"/>
              </a:spcBef>
              <a:spcAft>
                <a:spcPts val="0"/>
              </a:spcAft>
              <a:buClr>
                <a:schemeClr val="dk1"/>
              </a:buClr>
              <a:buSzPts val="1100"/>
              <a:buFont typeface="Arial"/>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2200"/>
              <a:buNone/>
            </a:pPr>
            <a:r>
              <a:t/>
            </a:r>
            <a:endParaRPr sz="1800">
              <a:latin typeface="Calibri"/>
              <a:ea typeface="Calibri"/>
              <a:cs typeface="Calibri"/>
              <a:sym typeface="Calibri"/>
            </a:endParaRPr>
          </a:p>
        </p:txBody>
      </p:sp>
      <p:sp>
        <p:nvSpPr>
          <p:cNvPr id="119" name="Google Shape;119;g39eff9aba2f_1_65"/>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Begriffe und wissenschaftliche Grundlagen</a:t>
            </a:r>
            <a:endParaRPr/>
          </a:p>
        </p:txBody>
      </p:sp>
      <p:sp>
        <p:nvSpPr>
          <p:cNvPr id="282" name="Google Shape;282;p34"/>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283" name="Google Shape;283;p34"/>
          <p:cNvSpPr txBox="1"/>
          <p:nvPr/>
        </p:nvSpPr>
        <p:spPr>
          <a:xfrm>
            <a:off x="248399" y="4472708"/>
            <a:ext cx="7452099" cy="6616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Allianz der Wissenschaftsorganisationen (2022). Stellungnahme Allianz der Wissenschaftsorganisationen zur Partizipation in der Forschung. </a:t>
            </a:r>
            <a:r>
              <a:rPr b="0" i="0" lang="de-DE" sz="800" u="sng" cap="none" strike="noStrike">
                <a:solidFill>
                  <a:srgbClr val="000000"/>
                </a:solidFill>
                <a:latin typeface="Arial"/>
                <a:ea typeface="Arial"/>
                <a:cs typeface="Arial"/>
                <a:sym typeface="Arial"/>
                <a:hlinkClick r:id="rId3">
                  <a:extLst>
                    <a:ext uri="{A12FA001-AC4F-418D-AE19-62706E023703}">
                      <ahyp:hlinkClr val="tx"/>
                    </a:ext>
                  </a:extLst>
                </a:hlinkClick>
              </a:rPr>
              <a:t>https://www.allianz-der-wissenschaftsorganisationen.de/themen-stellungnahmen/partizipation-in-der-forschung/</a:t>
            </a:r>
            <a:r>
              <a:rPr b="0" i="0" lang="de-DE" sz="8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300"/>
              </a:spcAft>
              <a:buNone/>
            </a:pPr>
            <a:r>
              <a:rPr b="0" i="0" lang="de-DE" sz="800" u="none" cap="none" strike="noStrike">
                <a:solidFill>
                  <a:srgbClr val="000000"/>
                </a:solidFill>
                <a:latin typeface="Arial"/>
                <a:ea typeface="Arial"/>
                <a:cs typeface="Arial"/>
                <a:sym typeface="Arial"/>
              </a:rPr>
              <a:t>Schrögel, P., Hecker, S., Mayer, M., Unterleitner, K., König, T., &amp; Brandt, S. (2021). Partizipative Wissenschaftskommunikation – Ergänzung zur AG Partizipation der #FactoryWisskomm. </a:t>
            </a:r>
            <a:r>
              <a:rPr b="0" i="0" lang="de-DE" sz="800" u="sng" cap="none" strike="noStrike">
                <a:solidFill>
                  <a:srgbClr val="000000"/>
                </a:solidFill>
                <a:latin typeface="Arial"/>
                <a:ea typeface="Arial"/>
                <a:cs typeface="Arial"/>
                <a:sym typeface="Arial"/>
                <a:hlinkClick r:id="rId4">
                  <a:extLst>
                    <a:ext uri="{A12FA001-AC4F-418D-AE19-62706E023703}">
                      <ahyp:hlinkClr val="tx"/>
                    </a:ext>
                  </a:extLst>
                </a:hlinkClick>
              </a:rPr>
              <a:t>https://doi.org/10.5281/zenodo.4726110</a:t>
            </a:r>
            <a:r>
              <a:rPr b="0" i="0" lang="de-DE" sz="8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284" name="Google Shape;284;p34"/>
          <p:cNvSpPr txBox="1"/>
          <p:nvPr>
            <p:ph idx="1" type="body"/>
          </p:nvPr>
        </p:nvSpPr>
        <p:spPr>
          <a:xfrm>
            <a:off x="248399" y="1196825"/>
            <a:ext cx="7540625" cy="3000302"/>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2200"/>
              <a:buNone/>
            </a:pPr>
            <a:r>
              <a:rPr b="1" lang="de-DE" sz="1600"/>
              <a:t>Drei Dimensionen von Partizipation in der Forschung:</a:t>
            </a:r>
            <a:endParaRPr/>
          </a:p>
          <a:p>
            <a:pPr indent="-342900" lvl="0" marL="342900" rtl="0" algn="l">
              <a:lnSpc>
                <a:spcPct val="120000"/>
              </a:lnSpc>
              <a:spcBef>
                <a:spcPts val="600"/>
              </a:spcBef>
              <a:spcAft>
                <a:spcPts val="0"/>
              </a:spcAft>
              <a:buSzPts val="1600"/>
              <a:buChar char="●"/>
            </a:pPr>
            <a:r>
              <a:rPr lang="de-DE" sz="1600"/>
              <a:t>Partizipation in der Forschungsplanung, z. B. in der Generierung von Forschungsfragen, in Bezug auf Governance/Steuerung und Forschungsagenda</a:t>
            </a:r>
            <a:endParaRPr/>
          </a:p>
          <a:p>
            <a:pPr indent="-342900" lvl="0" marL="342900" rtl="0" algn="l">
              <a:lnSpc>
                <a:spcPct val="120000"/>
              </a:lnSpc>
              <a:spcBef>
                <a:spcPts val="0"/>
              </a:spcBef>
              <a:spcAft>
                <a:spcPts val="0"/>
              </a:spcAft>
              <a:buSzPts val="1600"/>
              <a:buChar char="●"/>
            </a:pPr>
            <a:r>
              <a:rPr lang="de-DE" sz="1600"/>
              <a:t>Partizipation in der Durchführung von Forschungsprojekten, z. B. in der Erhebung und Auswertung von Forschungsdaten oder in anwendungsorientierten Entwicklungsprozessen</a:t>
            </a:r>
            <a:endParaRPr/>
          </a:p>
          <a:p>
            <a:pPr indent="-342900" lvl="0" marL="342900" rtl="0" algn="l">
              <a:lnSpc>
                <a:spcPct val="120000"/>
              </a:lnSpc>
              <a:spcBef>
                <a:spcPts val="0"/>
              </a:spcBef>
              <a:spcAft>
                <a:spcPts val="0"/>
              </a:spcAft>
              <a:buSzPts val="1600"/>
              <a:buChar char="●"/>
            </a:pPr>
            <a:r>
              <a:rPr lang="de-DE" sz="1600"/>
              <a:t>Partizipation als wechselseitige Lernerlebnisse, Interaktion und Diskussion in der Auseinandersetzung mit Forschungsmethoden und -ergebnissen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8"/>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Begriffe und wissenschaftliche Grundlagen</a:t>
            </a:r>
            <a:endParaRPr/>
          </a:p>
        </p:txBody>
      </p:sp>
      <p:sp>
        <p:nvSpPr>
          <p:cNvPr id="290" name="Google Shape;290;p18"/>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id="291" name="Google Shape;291;p18"/>
          <p:cNvPicPr preferRelativeResize="0"/>
          <p:nvPr/>
        </p:nvPicPr>
        <p:blipFill rotWithShape="1">
          <a:blip r:embed="rId3">
            <a:alphaModFix/>
          </a:blip>
          <a:srcRect b="0" l="0" r="0" t="0"/>
          <a:stretch/>
        </p:blipFill>
        <p:spPr>
          <a:xfrm>
            <a:off x="0" y="1082044"/>
            <a:ext cx="8073708" cy="4061456"/>
          </a:xfrm>
          <a:prstGeom prst="rect">
            <a:avLst/>
          </a:prstGeom>
          <a:noFill/>
          <a:ln>
            <a:noFill/>
          </a:ln>
        </p:spPr>
      </p:pic>
      <p:sp>
        <p:nvSpPr>
          <p:cNvPr id="292" name="Google Shape;292;p18"/>
          <p:cNvSpPr txBox="1"/>
          <p:nvPr/>
        </p:nvSpPr>
        <p:spPr>
          <a:xfrm rot="-5400000">
            <a:off x="6247276" y="2965485"/>
            <a:ext cx="38943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chemeClr val="dk2"/>
                </a:solidFill>
                <a:latin typeface="Arial"/>
                <a:ea typeface="Arial"/>
                <a:cs typeface="Arial"/>
                <a:sym typeface="Arial"/>
              </a:rPr>
              <a:t>Bruckermann, T., Henke, J., Schrögel, P., &amp; Sturm, U. (2025). Die Vielfalt der Partizipation in der Forschung: Begriffe, Methoden und Perspektiven. [Preprint] </a:t>
            </a:r>
            <a:r>
              <a:rPr b="0" i="0" lang="de-DE" sz="800" u="sng" cap="none" strike="noStrike">
                <a:solidFill>
                  <a:schemeClr val="dk2"/>
                </a:solidFill>
                <a:latin typeface="Arial"/>
                <a:ea typeface="Arial"/>
                <a:cs typeface="Arial"/>
                <a:sym typeface="Arial"/>
                <a:hlinkClick r:id="rId4">
                  <a:extLst>
                    <a:ext uri="{A12FA001-AC4F-418D-AE19-62706E023703}">
                      <ahyp:hlinkClr val="tx"/>
                    </a:ext>
                  </a:extLst>
                </a:hlinkClick>
              </a:rPr>
              <a:t>https://doi.org/10.31235/osf.io/uyt7z_v1</a:t>
            </a:r>
            <a:r>
              <a:rPr b="0" i="0" lang="de-DE" sz="8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9"/>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Begriffe und wissenschaftliche Grundlagen</a:t>
            </a:r>
            <a:endParaRPr/>
          </a:p>
        </p:txBody>
      </p:sp>
      <p:sp>
        <p:nvSpPr>
          <p:cNvPr id="298" name="Google Shape;298;p19"/>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299" name="Google Shape;299;p19"/>
          <p:cNvSpPr txBox="1"/>
          <p:nvPr/>
        </p:nvSpPr>
        <p:spPr>
          <a:xfrm rot="-5400000">
            <a:off x="5833738" y="2965485"/>
            <a:ext cx="38943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chemeClr val="dk2"/>
                </a:solidFill>
                <a:latin typeface="Arial"/>
                <a:ea typeface="Arial"/>
                <a:cs typeface="Arial"/>
                <a:sym typeface="Arial"/>
              </a:rPr>
              <a:t>Bruckermann, T., Henke, J., Schrögel, P., &amp; Sturm, U. (2025). Die Vielfalt der Partizipation in der Forschung: Begriffe, Methoden und Perspektiven. [Preprint] </a:t>
            </a:r>
            <a:r>
              <a:rPr b="0" i="0" lang="de-DE" sz="800" u="sng" cap="none" strike="noStrike">
                <a:solidFill>
                  <a:schemeClr val="dk2"/>
                </a:solidFill>
                <a:latin typeface="Arial"/>
                <a:ea typeface="Arial"/>
                <a:cs typeface="Arial"/>
                <a:sym typeface="Arial"/>
                <a:hlinkClick r:id="rId3">
                  <a:extLst>
                    <a:ext uri="{A12FA001-AC4F-418D-AE19-62706E023703}">
                      <ahyp:hlinkClr val="tx"/>
                    </a:ext>
                  </a:extLst>
                </a:hlinkClick>
              </a:rPr>
              <a:t>https://doi.org/10.31235/osf.io/uyt7z_v1</a:t>
            </a:r>
            <a:r>
              <a:rPr b="0" i="0" lang="de-DE" sz="8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00" name="Google Shape;300;p19"/>
          <p:cNvPicPr preferRelativeResize="0"/>
          <p:nvPr/>
        </p:nvPicPr>
        <p:blipFill rotWithShape="1">
          <a:blip r:embed="rId4">
            <a:alphaModFix/>
          </a:blip>
          <a:srcRect b="0" l="0" r="0" t="0"/>
          <a:stretch/>
        </p:blipFill>
        <p:spPr>
          <a:xfrm>
            <a:off x="97971" y="967112"/>
            <a:ext cx="7298871" cy="41056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Begriffs- und Konzeptkonjunkturen</a:t>
            </a:r>
            <a:endParaRPr/>
          </a:p>
        </p:txBody>
      </p:sp>
      <p:sp>
        <p:nvSpPr>
          <p:cNvPr id="306" name="Google Shape;306;p35"/>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Diagramm, Reihe, Screenshot enthält.&#10;&#10;KI-generierte Inhalte können fehlerhaft sein." id="307" name="Google Shape;307;p35"/>
          <p:cNvPicPr preferRelativeResize="0"/>
          <p:nvPr/>
        </p:nvPicPr>
        <p:blipFill rotWithShape="1">
          <a:blip r:embed="rId3">
            <a:alphaModFix/>
          </a:blip>
          <a:srcRect b="0" l="0" r="0" t="0"/>
          <a:stretch/>
        </p:blipFill>
        <p:spPr>
          <a:xfrm>
            <a:off x="395926" y="1421992"/>
            <a:ext cx="7700174" cy="3721508"/>
          </a:xfrm>
          <a:prstGeom prst="rect">
            <a:avLst/>
          </a:prstGeom>
          <a:noFill/>
          <a:ln>
            <a:noFill/>
          </a:ln>
        </p:spPr>
      </p:pic>
      <p:sp>
        <p:nvSpPr>
          <p:cNvPr id="308" name="Google Shape;308;p35"/>
          <p:cNvSpPr txBox="1"/>
          <p:nvPr>
            <p:ph idx="1" type="body"/>
          </p:nvPr>
        </p:nvSpPr>
        <p:spPr>
          <a:xfrm>
            <a:off x="248400" y="948820"/>
            <a:ext cx="7847700" cy="479801"/>
          </a:xfrm>
          <a:prstGeom prst="rect">
            <a:avLst/>
          </a:prstGeom>
          <a:solidFill>
            <a:schemeClr val="lt1"/>
          </a:solidFill>
          <a:ln>
            <a:noFill/>
          </a:ln>
        </p:spPr>
        <p:txBody>
          <a:bodyPr anchorCtr="0" anchor="t" bIns="91425" lIns="91425" spcFirstLastPara="1" rIns="91425" wrap="square" tIns="91425">
            <a:normAutofit fontScale="92500" lnSpcReduction="10000"/>
          </a:bodyPr>
          <a:lstStyle/>
          <a:p>
            <a:pPr indent="9524" lvl="0" marL="7938" marR="0" rtl="0" algn="l">
              <a:lnSpc>
                <a:spcPct val="100000"/>
              </a:lnSpc>
              <a:spcBef>
                <a:spcPts val="0"/>
              </a:spcBef>
              <a:spcAft>
                <a:spcPts val="0"/>
              </a:spcAft>
              <a:buClr>
                <a:schemeClr val="dk1"/>
              </a:buClr>
              <a:buSzPct val="108108"/>
              <a:buFont typeface="Arial"/>
              <a:buNone/>
            </a:pPr>
            <a:r>
              <a:rPr lang="de-DE"/>
              <a:t>keine wissenschaftliche Grundlage, aber zur Illustration: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7"/>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Begriffe und wissenschaftliche Grundlagen</a:t>
            </a:r>
            <a:endParaRPr/>
          </a:p>
        </p:txBody>
      </p:sp>
      <p:sp>
        <p:nvSpPr>
          <p:cNvPr id="314" name="Google Shape;314;p17"/>
          <p:cNvSpPr txBox="1"/>
          <p:nvPr>
            <p:ph idx="1" type="body"/>
          </p:nvPr>
        </p:nvSpPr>
        <p:spPr>
          <a:xfrm>
            <a:off x="248400" y="1196825"/>
            <a:ext cx="7847700" cy="3834000"/>
          </a:xfrm>
          <a:prstGeom prst="rect">
            <a:avLst/>
          </a:prstGeom>
          <a:solidFill>
            <a:schemeClr val="accent6"/>
          </a:solidFill>
          <a:ln>
            <a:noFill/>
          </a:ln>
        </p:spPr>
        <p:txBody>
          <a:bodyPr anchorCtr="0" anchor="t" bIns="180000" lIns="180000" spcFirstLastPara="1" rIns="180000" wrap="square" tIns="180000">
            <a:normAutofit lnSpcReduction="10000"/>
          </a:bodyPr>
          <a:lstStyle/>
          <a:p>
            <a:pPr indent="0" lvl="0" marL="0" rtl="0" algn="l">
              <a:lnSpc>
                <a:spcPct val="100000"/>
              </a:lnSpc>
              <a:spcBef>
                <a:spcPts val="0"/>
              </a:spcBef>
              <a:spcAft>
                <a:spcPts val="0"/>
              </a:spcAft>
              <a:buSzPts val="2200"/>
              <a:buNone/>
            </a:pPr>
            <a:r>
              <a:rPr b="1" lang="de-DE"/>
              <a:t>Was heißt das für die Praxis?</a:t>
            </a:r>
            <a:endParaRPr/>
          </a:p>
          <a:p>
            <a:pPr indent="-342900" lvl="0" marL="342900" rtl="0" algn="l">
              <a:lnSpc>
                <a:spcPct val="100000"/>
              </a:lnSpc>
              <a:spcBef>
                <a:spcPts val="1200"/>
              </a:spcBef>
              <a:spcAft>
                <a:spcPts val="0"/>
              </a:spcAft>
              <a:buSzPts val="2200"/>
              <a:buChar char="●"/>
            </a:pPr>
            <a:r>
              <a:rPr lang="de-DE"/>
              <a:t>Grundlegende Kenntnis der Begriffe und Konzepte relevant um wissenschaftlich anschlussfähig zu sein und wissenschaftspolitische Landschaft navigieren zu können</a:t>
            </a:r>
            <a:endParaRPr/>
          </a:p>
          <a:p>
            <a:pPr indent="-342900" lvl="0" marL="342900" rtl="0" algn="l">
              <a:lnSpc>
                <a:spcPct val="100000"/>
              </a:lnSpc>
              <a:spcBef>
                <a:spcPts val="0"/>
              </a:spcBef>
              <a:spcAft>
                <a:spcPts val="0"/>
              </a:spcAft>
              <a:buSzPts val="2200"/>
              <a:buChar char="●"/>
            </a:pPr>
            <a:r>
              <a:rPr lang="de-DE"/>
              <a:t>Das Feld ist geprägt von Vielfalt, Uneindeutigkeit, Ungenauigkeiten und opportunen Vereinnahmungen</a:t>
            </a:r>
            <a:endParaRPr/>
          </a:p>
          <a:p>
            <a:pPr indent="-342900" lvl="0" marL="342900" rtl="0" algn="l">
              <a:lnSpc>
                <a:spcPct val="100000"/>
              </a:lnSpc>
              <a:spcBef>
                <a:spcPts val="0"/>
              </a:spcBef>
              <a:spcAft>
                <a:spcPts val="0"/>
              </a:spcAft>
              <a:buSzPts val="2200"/>
              <a:buChar char="●"/>
            </a:pPr>
            <a:r>
              <a:rPr lang="de-DE"/>
              <a:t>Wahl /Benennung der Konzepte ist auch eine strategische Positionierung</a:t>
            </a:r>
            <a:endParaRPr/>
          </a:p>
          <a:p>
            <a:pPr indent="-342900" lvl="0" marL="342900" rtl="0" algn="l">
              <a:lnSpc>
                <a:spcPct val="100000"/>
              </a:lnSpc>
              <a:spcBef>
                <a:spcPts val="0"/>
              </a:spcBef>
              <a:spcAft>
                <a:spcPts val="0"/>
              </a:spcAft>
              <a:buSzPts val="2200"/>
              <a:buChar char="●"/>
            </a:pPr>
            <a:r>
              <a:rPr lang="de-DE"/>
              <a:t>Für Teilnehmende sind Bezeichnungen irrelevant; transparente und ehrliche Zielsetzung entscheidend</a:t>
            </a:r>
            <a:endParaRPr/>
          </a:p>
          <a:p>
            <a:pPr indent="0" lvl="0" marL="0" rtl="0" algn="l">
              <a:lnSpc>
                <a:spcPct val="100000"/>
              </a:lnSpc>
              <a:spcBef>
                <a:spcPts val="0"/>
              </a:spcBef>
              <a:spcAft>
                <a:spcPts val="0"/>
              </a:spcAft>
              <a:buSzPts val="2200"/>
              <a:buNone/>
            </a:pPr>
            <a:r>
              <a:t/>
            </a:r>
            <a:endParaRPr/>
          </a:p>
        </p:txBody>
      </p:sp>
      <p:sp>
        <p:nvSpPr>
          <p:cNvPr id="315" name="Google Shape;315;p17"/>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1"/>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Anwendungsbeispiele – Back-Up</a:t>
            </a:r>
            <a:endParaRPr/>
          </a:p>
        </p:txBody>
      </p:sp>
      <p:sp>
        <p:nvSpPr>
          <p:cNvPr id="321" name="Google Shape;321;p21"/>
          <p:cNvSpPr txBox="1"/>
          <p:nvPr>
            <p:ph idx="1" type="body"/>
          </p:nvPr>
        </p:nvSpPr>
        <p:spPr>
          <a:xfrm>
            <a:off x="3829475" y="1196824"/>
            <a:ext cx="4266626" cy="3946675"/>
          </a:xfrm>
          <a:prstGeom prst="rect">
            <a:avLst/>
          </a:prstGeom>
          <a:noFill/>
          <a:ln>
            <a:noFill/>
          </a:ln>
        </p:spPr>
        <p:txBody>
          <a:bodyPr anchorCtr="0" anchor="t" bIns="91425" lIns="91425" spcFirstLastPara="1" rIns="91425" wrap="square" tIns="91425">
            <a:normAutofit fontScale="77500" lnSpcReduction="20000"/>
          </a:bodyPr>
          <a:lstStyle/>
          <a:p>
            <a:pPr indent="-9525" lvl="0" marL="185738" marR="0" rtl="0" algn="l">
              <a:lnSpc>
                <a:spcPct val="120000"/>
              </a:lnSpc>
              <a:spcBef>
                <a:spcPts val="0"/>
              </a:spcBef>
              <a:spcAft>
                <a:spcPts val="0"/>
              </a:spcAft>
              <a:buClr>
                <a:schemeClr val="dk1"/>
              </a:buClr>
              <a:buSzPct val="123422"/>
              <a:buFont typeface="Arial"/>
              <a:buNone/>
            </a:pPr>
            <a:r>
              <a:rPr b="1" lang="de-DE" sz="2300"/>
              <a:t>PlanBirke+C </a:t>
            </a:r>
            <a:r>
              <a:rPr lang="de-DE" sz="2300"/>
              <a:t>(Preisträger:innen „Wissen der Vielen“ 2025)</a:t>
            </a:r>
            <a:endParaRPr/>
          </a:p>
          <a:p>
            <a:pPr indent="-9525" lvl="0" marL="185738" rtl="0" algn="l">
              <a:lnSpc>
                <a:spcPct val="120000"/>
              </a:lnSpc>
              <a:spcBef>
                <a:spcPts val="600"/>
              </a:spcBef>
              <a:spcAft>
                <a:spcPts val="0"/>
              </a:spcAft>
              <a:buSzPct val="123422"/>
              <a:buNone/>
            </a:pPr>
            <a:r>
              <a:rPr lang="de-DE" sz="2300"/>
              <a:t>Steckbrief: </a:t>
            </a:r>
            <a:r>
              <a:rPr lang="de-DE" sz="2300" u="sng">
                <a:solidFill>
                  <a:schemeClr val="hlink"/>
                </a:solidFill>
                <a:hlinkClick r:id="rId3"/>
              </a:rPr>
              <a:t>https://www.mitforschen.org/projekt/planbirkec-buerger-erforschen-den-waldwandel-klimawirksamkeit-biodiversitaet</a:t>
            </a:r>
            <a:endParaRPr sz="2300"/>
          </a:p>
          <a:p>
            <a:pPr indent="-9525" lvl="0" marL="185738" rtl="0" algn="l">
              <a:lnSpc>
                <a:spcPct val="120000"/>
              </a:lnSpc>
              <a:spcBef>
                <a:spcPts val="600"/>
              </a:spcBef>
              <a:spcAft>
                <a:spcPts val="0"/>
              </a:spcAft>
              <a:buSzPct val="123422"/>
              <a:buNone/>
            </a:pPr>
            <a:r>
              <a:rPr lang="de-DE" sz="2300"/>
              <a:t>Webseite: </a:t>
            </a:r>
            <a:r>
              <a:rPr lang="de-DE" sz="2300" u="sng">
                <a:solidFill>
                  <a:schemeClr val="hlink"/>
                </a:solidFill>
                <a:hlinkClick r:id="rId4"/>
              </a:rPr>
              <a:t>https://planbirke.fib-ev.de/</a:t>
            </a:r>
            <a:r>
              <a:rPr lang="de-DE" sz="2300"/>
              <a:t> </a:t>
            </a:r>
            <a:endParaRPr/>
          </a:p>
          <a:p>
            <a:pPr indent="-9525" lvl="0" marL="185738" rtl="0" algn="l">
              <a:lnSpc>
                <a:spcPct val="120000"/>
              </a:lnSpc>
              <a:spcBef>
                <a:spcPts val="600"/>
              </a:spcBef>
              <a:spcAft>
                <a:spcPts val="600"/>
              </a:spcAft>
              <a:buSzPct val="123422"/>
              <a:buNone/>
            </a:pPr>
            <a:r>
              <a:rPr lang="de-DE" sz="2300"/>
              <a:t>Broschüre: </a:t>
            </a:r>
            <a:r>
              <a:rPr lang="de-DE" sz="2300" u="sng">
                <a:solidFill>
                  <a:schemeClr val="hlink"/>
                </a:solidFill>
                <a:hlinkClick r:id="rId5"/>
              </a:rPr>
              <a:t>https://planbirke.fib-ev.de/app/uploads/2024/06/Gemeinsam-den-Wald-erforschen.pdf</a:t>
            </a:r>
            <a:r>
              <a:rPr lang="de-DE" sz="2300"/>
              <a:t> </a:t>
            </a:r>
            <a:endParaRPr/>
          </a:p>
        </p:txBody>
      </p:sp>
      <p:sp>
        <p:nvSpPr>
          <p:cNvPr id="322" name="Google Shape;322;p21"/>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Baum, Pflanze, draußen, Blatt enthält.&#10;&#10;KI-generierte Inhalte können fehlerhaft sein." id="323" name="Google Shape;323;p21"/>
          <p:cNvPicPr preferRelativeResize="0"/>
          <p:nvPr/>
        </p:nvPicPr>
        <p:blipFill rotWithShape="1">
          <a:blip r:embed="rId6">
            <a:alphaModFix/>
          </a:blip>
          <a:srcRect b="0" l="0" r="0" t="0"/>
          <a:stretch/>
        </p:blipFill>
        <p:spPr>
          <a:xfrm>
            <a:off x="248399" y="1196825"/>
            <a:ext cx="3581075" cy="3695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Anwendungsbeispiele – Back-Up</a:t>
            </a:r>
            <a:endParaRPr/>
          </a:p>
        </p:txBody>
      </p:sp>
      <p:sp>
        <p:nvSpPr>
          <p:cNvPr id="329" name="Google Shape;329;p36"/>
          <p:cNvSpPr txBox="1"/>
          <p:nvPr>
            <p:ph idx="1" type="body"/>
          </p:nvPr>
        </p:nvSpPr>
        <p:spPr>
          <a:xfrm>
            <a:off x="4015819" y="1196824"/>
            <a:ext cx="4080281" cy="3946675"/>
          </a:xfrm>
          <a:prstGeom prst="rect">
            <a:avLst/>
          </a:prstGeom>
          <a:noFill/>
          <a:ln>
            <a:noFill/>
          </a:ln>
        </p:spPr>
        <p:txBody>
          <a:bodyPr anchorCtr="0" anchor="t" bIns="91425" lIns="91425" spcFirstLastPara="1" rIns="91425" wrap="square" tIns="91425">
            <a:normAutofit fontScale="77500" lnSpcReduction="20000"/>
          </a:bodyPr>
          <a:lstStyle/>
          <a:p>
            <a:pPr indent="0" lvl="0" marL="185738" marR="0" rtl="0" algn="l">
              <a:lnSpc>
                <a:spcPct val="120000"/>
              </a:lnSpc>
              <a:spcBef>
                <a:spcPts val="0"/>
              </a:spcBef>
              <a:spcAft>
                <a:spcPts val="0"/>
              </a:spcAft>
              <a:buClr>
                <a:schemeClr val="dk1"/>
              </a:buClr>
              <a:buSzPct val="129032"/>
              <a:buFont typeface="Arial"/>
              <a:buNone/>
            </a:pPr>
            <a:r>
              <a:rPr b="1" lang="de-DE"/>
              <a:t>Reallabor Jurapark Aargau</a:t>
            </a:r>
            <a:endParaRPr/>
          </a:p>
          <a:p>
            <a:pPr indent="0" lvl="0" marL="185738" rtl="0" algn="l">
              <a:lnSpc>
                <a:spcPct val="120000"/>
              </a:lnSpc>
              <a:spcBef>
                <a:spcPts val="600"/>
              </a:spcBef>
              <a:spcAft>
                <a:spcPts val="0"/>
              </a:spcAft>
              <a:buSzPct val="129032"/>
              <a:buNone/>
            </a:pPr>
            <a:r>
              <a:rPr lang="de-DE"/>
              <a:t>Webseite: </a:t>
            </a:r>
            <a:r>
              <a:rPr lang="de-DE" u="sng">
                <a:solidFill>
                  <a:schemeClr val="hlink"/>
                </a:solidFill>
                <a:hlinkClick r:id="rId3"/>
              </a:rPr>
              <a:t>https://www.jurapark-aargau.ch/reallabor</a:t>
            </a:r>
            <a:r>
              <a:rPr lang="de-DE"/>
              <a:t> </a:t>
            </a:r>
            <a:endParaRPr/>
          </a:p>
          <a:p>
            <a:pPr indent="0" lvl="0" marL="185738" rtl="0" algn="l">
              <a:lnSpc>
                <a:spcPct val="120000"/>
              </a:lnSpc>
              <a:spcBef>
                <a:spcPts val="600"/>
              </a:spcBef>
              <a:spcAft>
                <a:spcPts val="0"/>
              </a:spcAft>
              <a:buSzPct val="129032"/>
              <a:buNone/>
            </a:pPr>
            <a:r>
              <a:rPr lang="de-DE"/>
              <a:t>Bericht 2025: </a:t>
            </a:r>
            <a:r>
              <a:rPr lang="de-DE" u="sng">
                <a:solidFill>
                  <a:schemeClr val="hlink"/>
                </a:solidFill>
                <a:hlinkClick r:id="rId4"/>
              </a:rPr>
              <a:t>https://www.jurapark-aargau.ch/files/jurapark/pdf/Forschung/Reallabor/02_Newsletter%20Reallabor%20Sommer%202025_small.pdf</a:t>
            </a:r>
            <a:r>
              <a:rPr lang="de-DE"/>
              <a:t> </a:t>
            </a:r>
            <a:endParaRPr/>
          </a:p>
          <a:p>
            <a:pPr indent="0" lvl="0" marL="185738" rtl="0" algn="l">
              <a:lnSpc>
                <a:spcPct val="120000"/>
              </a:lnSpc>
              <a:spcBef>
                <a:spcPts val="600"/>
              </a:spcBef>
              <a:spcAft>
                <a:spcPts val="600"/>
              </a:spcAft>
              <a:buSzPct val="129032"/>
              <a:buNone/>
            </a:pPr>
            <a:r>
              <a:rPr lang="de-DE"/>
              <a:t>Zeitungsbericht: </a:t>
            </a:r>
            <a:r>
              <a:rPr lang="de-DE" u="sng">
                <a:solidFill>
                  <a:schemeClr val="hlink"/>
                </a:solidFill>
                <a:hlinkClick r:id="rId5"/>
              </a:rPr>
              <a:t>https://www.aargauerzeitung.ch/aargau/fricktal/jurapark-aargau-eth-studierende-und-fricker-schueler-gestalteten-eine-klimakueche-ld.2770190</a:t>
            </a:r>
            <a:r>
              <a:rPr lang="de-DE"/>
              <a:t> </a:t>
            </a:r>
            <a:endParaRPr/>
          </a:p>
        </p:txBody>
      </p:sp>
      <p:sp>
        <p:nvSpPr>
          <p:cNvPr id="330" name="Google Shape;330;p36"/>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Gras, draußen, Grasland, Wiese enthält.&#10;&#10;KI-generierte Inhalte können fehlerhaft sein." id="331" name="Google Shape;331;p36"/>
          <p:cNvPicPr preferRelativeResize="0"/>
          <p:nvPr/>
        </p:nvPicPr>
        <p:blipFill rotWithShape="1">
          <a:blip r:embed="rId6">
            <a:alphaModFix/>
          </a:blip>
          <a:srcRect b="0" l="0" r="46564" t="0"/>
          <a:stretch/>
        </p:blipFill>
        <p:spPr>
          <a:xfrm>
            <a:off x="248399" y="2286147"/>
            <a:ext cx="3581075" cy="2606253"/>
          </a:xfrm>
          <a:prstGeom prst="rect">
            <a:avLst/>
          </a:prstGeom>
          <a:noFill/>
          <a:ln>
            <a:noFill/>
          </a:ln>
        </p:spPr>
      </p:pic>
      <p:pic>
        <p:nvPicPr>
          <p:cNvPr descr="Ein Bild, das Text, Schrift, Grafiken, Grafikdesign enthält.&#10;&#10;KI-generierte Inhalte können fehlerhaft sein." id="332" name="Google Shape;332;p36"/>
          <p:cNvPicPr preferRelativeResize="0"/>
          <p:nvPr/>
        </p:nvPicPr>
        <p:blipFill rotWithShape="1">
          <a:blip r:embed="rId7">
            <a:alphaModFix/>
          </a:blip>
          <a:srcRect b="0" l="0" r="0" t="0"/>
          <a:stretch/>
        </p:blipFill>
        <p:spPr>
          <a:xfrm>
            <a:off x="248399" y="1196825"/>
            <a:ext cx="3581075" cy="10874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Reflexion und Ausblick</a:t>
            </a:r>
            <a:endParaRPr/>
          </a:p>
        </p:txBody>
      </p:sp>
      <p:sp>
        <p:nvSpPr>
          <p:cNvPr id="338" name="Google Shape;338;p22"/>
          <p:cNvSpPr txBox="1"/>
          <p:nvPr>
            <p:ph idx="1" type="body"/>
          </p:nvPr>
        </p:nvSpPr>
        <p:spPr>
          <a:xfrm>
            <a:off x="248400" y="1196825"/>
            <a:ext cx="7847700" cy="3834000"/>
          </a:xfrm>
          <a:prstGeom prst="rect">
            <a:avLst/>
          </a:prstGeom>
          <a:noFill/>
          <a:ln>
            <a:noFill/>
          </a:ln>
        </p:spPr>
        <p:txBody>
          <a:bodyPr anchorCtr="0" anchor="t" bIns="91425" lIns="91425" spcFirstLastPara="1" rIns="91425" wrap="square" tIns="91425">
            <a:normAutofit fontScale="92500" lnSpcReduction="20000"/>
          </a:bodyPr>
          <a:lstStyle/>
          <a:p>
            <a:pPr indent="-368300" lvl="0" marL="457200" rtl="0" algn="l">
              <a:lnSpc>
                <a:spcPct val="150000"/>
              </a:lnSpc>
              <a:spcBef>
                <a:spcPts val="0"/>
              </a:spcBef>
              <a:spcAft>
                <a:spcPts val="0"/>
              </a:spcAft>
              <a:buSzPct val="99099"/>
              <a:buChar char="●"/>
            </a:pPr>
            <a:r>
              <a:rPr lang="de-DE" sz="2400"/>
              <a:t>3 Dinge, die ich gelernt habe  </a:t>
            </a:r>
            <a:endParaRPr/>
          </a:p>
          <a:p>
            <a:pPr indent="-368300" lvl="0" marL="457200" rtl="0" algn="l">
              <a:lnSpc>
                <a:spcPct val="150000"/>
              </a:lnSpc>
              <a:spcBef>
                <a:spcPts val="0"/>
              </a:spcBef>
              <a:spcAft>
                <a:spcPts val="0"/>
              </a:spcAft>
              <a:buSzPct val="99099"/>
              <a:buChar char="●"/>
            </a:pPr>
            <a:r>
              <a:rPr lang="de-DE" sz="2400"/>
              <a:t>2 Dinge, die ich ausprobieren möchte  </a:t>
            </a:r>
            <a:endParaRPr/>
          </a:p>
          <a:p>
            <a:pPr indent="-368300" lvl="0" marL="457200" rtl="0" algn="l">
              <a:lnSpc>
                <a:spcPct val="150000"/>
              </a:lnSpc>
              <a:spcBef>
                <a:spcPts val="0"/>
              </a:spcBef>
              <a:spcAft>
                <a:spcPts val="0"/>
              </a:spcAft>
              <a:buSzPct val="99099"/>
              <a:buChar char="●"/>
            </a:pPr>
            <a:r>
              <a:rPr lang="de-DE" sz="2400"/>
              <a:t>1 Frage, die ich noch habe</a:t>
            </a:r>
            <a:endParaRPr/>
          </a:p>
          <a:p>
            <a:pPr indent="-228600" lvl="0" marL="457200" rtl="0" algn="l">
              <a:lnSpc>
                <a:spcPct val="150000"/>
              </a:lnSpc>
              <a:spcBef>
                <a:spcPts val="0"/>
              </a:spcBef>
              <a:spcAft>
                <a:spcPts val="0"/>
              </a:spcAft>
              <a:buSzPct val="99099"/>
              <a:buNone/>
            </a:pPr>
            <a:r>
              <a:t/>
            </a:r>
            <a:endParaRPr sz="2400"/>
          </a:p>
          <a:p>
            <a:pPr indent="0" lvl="0" marL="88900" rtl="0" algn="l">
              <a:lnSpc>
                <a:spcPct val="150000"/>
              </a:lnSpc>
              <a:spcBef>
                <a:spcPts val="0"/>
              </a:spcBef>
              <a:spcAft>
                <a:spcPts val="0"/>
              </a:spcAft>
              <a:buSzPct val="99099"/>
              <a:buNone/>
            </a:pPr>
            <a:r>
              <a:rPr b="1" lang="de-DE" sz="2400"/>
              <a:t>Als Hausaufgabe: </a:t>
            </a:r>
            <a:r>
              <a:rPr lang="de-DE" sz="2400"/>
              <a:t>Schaut Euch die Fragen, Anregungen der anderen auf dem miro-Board an. Wenn ihr Ergänzungen, Antworten, Hinweise auf Materialien oder Beispiele habt, ergänzt diese daneben.</a:t>
            </a:r>
            <a:endParaRPr/>
          </a:p>
        </p:txBody>
      </p:sp>
      <p:sp>
        <p:nvSpPr>
          <p:cNvPr id="339" name="Google Shape;339;p22"/>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txBox="1"/>
          <p:nvPr>
            <p:ph idx="3" type="body"/>
          </p:nvPr>
        </p:nvSpPr>
        <p:spPr>
          <a:xfrm>
            <a:off x="248400" y="814474"/>
            <a:ext cx="5256300" cy="4410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de-DE" sz="1300"/>
              <a:t>Philipp Schrögel (TU Chemnitz)</a:t>
            </a:r>
            <a:endParaRPr sz="1300"/>
          </a:p>
        </p:txBody>
      </p:sp>
      <p:sp>
        <p:nvSpPr>
          <p:cNvPr id="345" name="Google Shape;345;p23"/>
          <p:cNvSpPr txBox="1"/>
          <p:nvPr>
            <p:ph idx="6" type="body"/>
          </p:nvPr>
        </p:nvSpPr>
        <p:spPr>
          <a:xfrm>
            <a:off x="248400" y="1840268"/>
            <a:ext cx="8490300" cy="2301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de-DE" sz="1300"/>
              <a:t>Julia Backhaus (RWTH Aachen, Human Technology Center (HumTec))</a:t>
            </a:r>
            <a:endParaRPr sz="1300"/>
          </a:p>
          <a:p>
            <a:pPr indent="-311150" lvl="0" marL="457200" rtl="0" algn="l">
              <a:lnSpc>
                <a:spcPct val="115000"/>
              </a:lnSpc>
              <a:spcBef>
                <a:spcPts val="0"/>
              </a:spcBef>
              <a:spcAft>
                <a:spcPts val="0"/>
              </a:spcAft>
              <a:buSzPts val="1300"/>
              <a:buChar char="●"/>
            </a:pPr>
            <a:r>
              <a:rPr lang="de-DE" sz="1300"/>
              <a:t>Simone Kaiser (Fraunhofer IAO)</a:t>
            </a:r>
            <a:endParaRPr sz="1300"/>
          </a:p>
          <a:p>
            <a:pPr indent="-311150" lvl="0" marL="457200" rtl="0" algn="l">
              <a:lnSpc>
                <a:spcPct val="115000"/>
              </a:lnSpc>
              <a:spcBef>
                <a:spcPts val="0"/>
              </a:spcBef>
              <a:spcAft>
                <a:spcPts val="0"/>
              </a:spcAft>
              <a:buSzPts val="1300"/>
              <a:buChar char="●"/>
            </a:pPr>
            <a:r>
              <a:rPr lang="de-DE" sz="1300"/>
              <a:t>Tim Kiessling (Direct Action Research Collective)</a:t>
            </a:r>
            <a:endParaRPr sz="1300"/>
          </a:p>
          <a:p>
            <a:pPr indent="-311150" lvl="0" marL="457200" rtl="0" algn="l">
              <a:lnSpc>
                <a:spcPct val="115000"/>
              </a:lnSpc>
              <a:spcBef>
                <a:spcPts val="0"/>
              </a:spcBef>
              <a:spcAft>
                <a:spcPts val="0"/>
              </a:spcAft>
              <a:buSzPts val="1300"/>
              <a:buChar char="●"/>
            </a:pPr>
            <a:r>
              <a:rPr lang="de-DE" sz="1300"/>
              <a:t>Christin Liedtke (Helmholtz-Gemeinschaft)</a:t>
            </a:r>
            <a:endParaRPr sz="1300"/>
          </a:p>
          <a:p>
            <a:pPr indent="-311150" lvl="0" marL="457200" rtl="0" algn="l">
              <a:lnSpc>
                <a:spcPct val="115000"/>
              </a:lnSpc>
              <a:spcBef>
                <a:spcPts val="0"/>
              </a:spcBef>
              <a:spcAft>
                <a:spcPts val="0"/>
              </a:spcAft>
              <a:buSzPts val="1300"/>
              <a:buChar char="●"/>
            </a:pPr>
            <a:r>
              <a:rPr lang="de-DE" sz="1300"/>
              <a:t>Philipp Schrögel (TU Chemnitz)</a:t>
            </a:r>
            <a:endParaRPr sz="1300"/>
          </a:p>
          <a:p>
            <a:pPr indent="-311150" lvl="0" marL="457200" rtl="0" algn="l">
              <a:lnSpc>
                <a:spcPct val="115000"/>
              </a:lnSpc>
              <a:spcBef>
                <a:spcPts val="0"/>
              </a:spcBef>
              <a:spcAft>
                <a:spcPts val="0"/>
              </a:spcAft>
              <a:buSzPts val="1300"/>
              <a:buChar char="●"/>
            </a:pPr>
            <a:r>
              <a:rPr lang="de-DE" sz="1300"/>
              <a:t>Lena Theiler (Institut für sozial-ökologische Forschung ISOE)</a:t>
            </a:r>
            <a:endParaRPr sz="1300"/>
          </a:p>
          <a:p>
            <a:pPr indent="-311150" lvl="0" marL="457200" rtl="0" algn="l">
              <a:lnSpc>
                <a:spcPct val="115000"/>
              </a:lnSpc>
              <a:spcBef>
                <a:spcPts val="0"/>
              </a:spcBef>
              <a:spcAft>
                <a:spcPts val="0"/>
              </a:spcAft>
              <a:buSzPts val="1300"/>
              <a:buChar char="●"/>
            </a:pPr>
            <a:r>
              <a:rPr lang="de-DE" sz="1300"/>
              <a:t>Kirsten von der Heiden (AFoReg – Angewandte Forschung und Region)</a:t>
            </a:r>
            <a:endParaRPr sz="1300"/>
          </a:p>
          <a:p>
            <a:pPr indent="-346075" lvl="0" marL="492125" rtl="0" algn="l">
              <a:lnSpc>
                <a:spcPct val="115000"/>
              </a:lnSpc>
              <a:spcBef>
                <a:spcPts val="0"/>
              </a:spcBef>
              <a:spcAft>
                <a:spcPts val="0"/>
              </a:spcAft>
              <a:buSzPts val="1300"/>
              <a:buChar char="●"/>
            </a:pPr>
            <a:r>
              <a:rPr lang="de-DE" sz="1300"/>
              <a:t>Sarah Weschke (Berlin Institute of Health at Charité – Universitätsmedizin Berlin, QUEST Center for Responsible Research)</a:t>
            </a:r>
            <a:endParaRPr sz="1300"/>
          </a:p>
        </p:txBody>
      </p:sp>
      <p:sp>
        <p:nvSpPr>
          <p:cNvPr id="346" name="Google Shape;346;p23"/>
          <p:cNvSpPr txBox="1"/>
          <p:nvPr>
            <p:ph idx="4294967295" type="body"/>
          </p:nvPr>
        </p:nvSpPr>
        <p:spPr>
          <a:xfrm>
            <a:off x="248400" y="280328"/>
            <a:ext cx="7264200" cy="4410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1200"/>
              </a:spcAft>
              <a:buSzPct val="127358"/>
              <a:buNone/>
            </a:pPr>
            <a:r>
              <a:rPr b="1" i="1" lang="de-DE" sz="5300">
                <a:solidFill>
                  <a:schemeClr val="accent1"/>
                </a:solidFill>
              </a:rPr>
              <a:t>Das Konzept für dieses Modul entstand in Zusammenarbeit mit:</a:t>
            </a:r>
            <a:endParaRPr b="1" i="1" sz="5300">
              <a:solidFill>
                <a:schemeClr val="accent1"/>
              </a:solidFill>
            </a:endParaRPr>
          </a:p>
        </p:txBody>
      </p:sp>
      <p:sp>
        <p:nvSpPr>
          <p:cNvPr id="347" name="Google Shape;347;p23"/>
          <p:cNvSpPr txBox="1"/>
          <p:nvPr>
            <p:ph idx="4294967295" type="body"/>
          </p:nvPr>
        </p:nvSpPr>
        <p:spPr>
          <a:xfrm>
            <a:off x="248400" y="1333563"/>
            <a:ext cx="8584500" cy="4269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1200"/>
              </a:spcAft>
              <a:buSzPts val="6750"/>
              <a:buNone/>
            </a:pPr>
            <a:r>
              <a:rPr b="1" i="1" lang="de-DE" sz="3350">
                <a:solidFill>
                  <a:schemeClr val="accent1"/>
                </a:solidFill>
              </a:rPr>
              <a:t>Für das wertvolle Feedback zu allen Modulen der Reihe bedanken wir uns bei:</a:t>
            </a:r>
            <a:endParaRPr b="1" i="1" sz="335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9eff9aba2f_1_71"/>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e-DE"/>
              <a:t>Willkommen zu partX</a:t>
            </a:r>
            <a:endParaRPr/>
          </a:p>
        </p:txBody>
      </p:sp>
      <p:sp>
        <p:nvSpPr>
          <p:cNvPr id="125" name="Google Shape;125;g39eff9aba2f_1_71"/>
          <p:cNvSpPr txBox="1"/>
          <p:nvPr>
            <p:ph idx="1" type="body"/>
          </p:nvPr>
        </p:nvSpPr>
        <p:spPr>
          <a:xfrm>
            <a:off x="248400" y="1058400"/>
            <a:ext cx="7847700" cy="383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200"/>
              <a:buNone/>
            </a:pPr>
            <a:r>
              <a:rPr b="1" lang="de-DE" sz="1300">
                <a:solidFill>
                  <a:schemeClr val="accent1"/>
                </a:solidFill>
              </a:rPr>
              <a:t>Die Fortbildungsreihe wird von mit:forschen! gemeinsam konzipiert und umgesetzt mit Expert*innen aus verschiedenen Bereichen der partizipativen Forschung.</a:t>
            </a:r>
            <a:endParaRPr b="1" sz="1300">
              <a:solidFill>
                <a:schemeClr val="accent1"/>
              </a:solidFill>
            </a:endParaRPr>
          </a:p>
          <a:p>
            <a:pPr indent="0" lvl="0" marL="0" rtl="0" algn="l">
              <a:lnSpc>
                <a:spcPct val="100000"/>
              </a:lnSpc>
              <a:spcBef>
                <a:spcPts val="0"/>
              </a:spcBef>
              <a:spcAft>
                <a:spcPts val="0"/>
              </a:spcAft>
              <a:buSzPts val="2200"/>
              <a:buNone/>
            </a:pPr>
            <a:r>
              <a:t/>
            </a:r>
            <a:endParaRPr sz="1100"/>
          </a:p>
          <a:p>
            <a:pPr indent="0" lvl="0" marL="0" rtl="0" algn="l">
              <a:lnSpc>
                <a:spcPct val="100000"/>
              </a:lnSpc>
              <a:spcBef>
                <a:spcPts val="0"/>
              </a:spcBef>
              <a:spcAft>
                <a:spcPts val="0"/>
              </a:spcAft>
              <a:buSzPts val="2200"/>
              <a:buNone/>
            </a:pPr>
            <a:r>
              <a:rPr lang="de-DE" sz="1100"/>
              <a:t>Konzeption und Umsetzung:</a:t>
            </a:r>
            <a:endParaRPr sz="1100"/>
          </a:p>
          <a:p>
            <a:pPr indent="-298450" lvl="0" marL="457200" rtl="0" algn="l">
              <a:lnSpc>
                <a:spcPct val="100000"/>
              </a:lnSpc>
              <a:spcBef>
                <a:spcPts val="0"/>
              </a:spcBef>
              <a:spcAft>
                <a:spcPts val="0"/>
              </a:spcAft>
              <a:buSzPts val="1100"/>
              <a:buChar char="●"/>
            </a:pPr>
            <a:r>
              <a:rPr lang="de-DE" sz="1100"/>
              <a:t>Philipp Schrögel (TU Chemnitz)</a:t>
            </a:r>
            <a:endParaRPr sz="1100"/>
          </a:p>
          <a:p>
            <a:pPr indent="-298450" lvl="0" marL="457200" rtl="0" algn="l">
              <a:lnSpc>
                <a:spcPct val="100000"/>
              </a:lnSpc>
              <a:spcBef>
                <a:spcPts val="0"/>
              </a:spcBef>
              <a:spcAft>
                <a:spcPts val="0"/>
              </a:spcAft>
              <a:buSzPts val="1100"/>
              <a:buChar char="●"/>
            </a:pPr>
            <a:r>
              <a:rPr lang="de-DE" sz="1100"/>
              <a:t>Katrin Hedemann (Uni Vechta), Julia Stiebritz-Banischewski (Heinrich-Heine-Universität Düsseldorf)</a:t>
            </a:r>
            <a:endParaRPr sz="1100"/>
          </a:p>
          <a:p>
            <a:pPr indent="-298450" lvl="0" marL="457200" rtl="0" algn="l">
              <a:lnSpc>
                <a:spcPct val="100000"/>
              </a:lnSpc>
              <a:spcBef>
                <a:spcPts val="0"/>
              </a:spcBef>
              <a:spcAft>
                <a:spcPts val="0"/>
              </a:spcAft>
              <a:buSzPts val="1100"/>
              <a:buChar char="●"/>
            </a:pPr>
            <a:r>
              <a:rPr lang="de-DE" sz="1100"/>
              <a:t>Julia Brandt (HTW Berlin), Nina Nolte (Universität Münster)</a:t>
            </a:r>
            <a:endParaRPr sz="1100"/>
          </a:p>
          <a:p>
            <a:pPr indent="-298450" lvl="0" marL="457200" rtl="0" algn="l">
              <a:lnSpc>
                <a:spcPct val="100000"/>
              </a:lnSpc>
              <a:spcBef>
                <a:spcPts val="0"/>
              </a:spcBef>
              <a:spcAft>
                <a:spcPts val="0"/>
              </a:spcAft>
              <a:buSzPts val="1100"/>
              <a:buChar char="●"/>
            </a:pPr>
            <a:r>
              <a:rPr lang="de-DE" sz="1100"/>
              <a:t>Michael Wingens (Wissenschaft im Dialog)</a:t>
            </a:r>
            <a:endParaRPr sz="1100"/>
          </a:p>
          <a:p>
            <a:pPr indent="0" lvl="0" marL="0" rtl="0" algn="l">
              <a:lnSpc>
                <a:spcPct val="100000"/>
              </a:lnSpc>
              <a:spcBef>
                <a:spcPts val="0"/>
              </a:spcBef>
              <a:spcAft>
                <a:spcPts val="0"/>
              </a:spcAft>
              <a:buSzPts val="2200"/>
              <a:buNone/>
            </a:pPr>
            <a:r>
              <a:t/>
            </a:r>
            <a:endParaRPr sz="1100"/>
          </a:p>
          <a:p>
            <a:pPr indent="0" lvl="0" marL="0" rtl="0" algn="l">
              <a:lnSpc>
                <a:spcPct val="100000"/>
              </a:lnSpc>
              <a:spcBef>
                <a:spcPts val="0"/>
              </a:spcBef>
              <a:spcAft>
                <a:spcPts val="0"/>
              </a:spcAft>
              <a:buSzPts val="2200"/>
              <a:buNone/>
            </a:pPr>
            <a:r>
              <a:rPr b="1" lang="de-DE" sz="1300">
                <a:solidFill>
                  <a:schemeClr val="accent1"/>
                </a:solidFill>
              </a:rPr>
              <a:t>Konzeptionelle Beratung durch Expert*innen aus verschiedenen Bereichen der partizipativen Forschung:</a:t>
            </a:r>
            <a:endParaRPr b="1" sz="1300">
              <a:solidFill>
                <a:schemeClr val="accent1"/>
              </a:solidFill>
            </a:endParaRPr>
          </a:p>
          <a:p>
            <a:pPr indent="-234950" lvl="0" marL="457200" rtl="0" algn="l">
              <a:lnSpc>
                <a:spcPct val="115000"/>
              </a:lnSpc>
              <a:spcBef>
                <a:spcPts val="1200"/>
              </a:spcBef>
              <a:spcAft>
                <a:spcPts val="0"/>
              </a:spcAft>
              <a:buSzPts val="100"/>
              <a:buFont typeface="Arial"/>
              <a:buChar char="●"/>
            </a:pPr>
            <a:r>
              <a:rPr lang="de-DE" sz="1100"/>
              <a:t>Julia Backhaus (RWTH Aachen, Human Technology Center (HumTec))</a:t>
            </a:r>
            <a:endParaRPr sz="1100"/>
          </a:p>
          <a:p>
            <a:pPr indent="-234950" lvl="0" marL="457200" rtl="0" algn="l">
              <a:lnSpc>
                <a:spcPct val="115000"/>
              </a:lnSpc>
              <a:spcBef>
                <a:spcPts val="0"/>
              </a:spcBef>
              <a:spcAft>
                <a:spcPts val="0"/>
              </a:spcAft>
              <a:buSzPts val="100"/>
              <a:buFont typeface="Arial"/>
              <a:buChar char="●"/>
            </a:pPr>
            <a:r>
              <a:rPr lang="de-DE" sz="1100"/>
              <a:t>Simone Kaiser (Fraunhofer IAO)</a:t>
            </a:r>
            <a:endParaRPr sz="1100"/>
          </a:p>
          <a:p>
            <a:pPr indent="-234950" lvl="0" marL="457200" rtl="0" algn="l">
              <a:lnSpc>
                <a:spcPct val="115000"/>
              </a:lnSpc>
              <a:spcBef>
                <a:spcPts val="0"/>
              </a:spcBef>
              <a:spcAft>
                <a:spcPts val="0"/>
              </a:spcAft>
              <a:buSzPts val="100"/>
              <a:buFont typeface="Arial"/>
              <a:buChar char="●"/>
            </a:pPr>
            <a:r>
              <a:rPr lang="de-DE" sz="1100"/>
              <a:t>Tim Kiessling (Direct Action Research Collective)</a:t>
            </a:r>
            <a:endParaRPr sz="1100"/>
          </a:p>
          <a:p>
            <a:pPr indent="-234950" lvl="0" marL="457200" rtl="0" algn="l">
              <a:lnSpc>
                <a:spcPct val="115000"/>
              </a:lnSpc>
              <a:spcBef>
                <a:spcPts val="0"/>
              </a:spcBef>
              <a:spcAft>
                <a:spcPts val="0"/>
              </a:spcAft>
              <a:buSzPts val="100"/>
              <a:buFont typeface="Arial"/>
              <a:buChar char="●"/>
            </a:pPr>
            <a:r>
              <a:rPr lang="de-DE" sz="1100"/>
              <a:t>Christin Liedtke (Helmholtz-Gemeinschaft)</a:t>
            </a:r>
            <a:endParaRPr sz="1100"/>
          </a:p>
          <a:p>
            <a:pPr indent="-234950" lvl="0" marL="457200" rtl="0" algn="l">
              <a:lnSpc>
                <a:spcPct val="115000"/>
              </a:lnSpc>
              <a:spcBef>
                <a:spcPts val="0"/>
              </a:spcBef>
              <a:spcAft>
                <a:spcPts val="0"/>
              </a:spcAft>
              <a:buSzPts val="100"/>
              <a:buFont typeface="Arial"/>
              <a:buChar char="●"/>
            </a:pPr>
            <a:r>
              <a:rPr lang="de-DE" sz="1100"/>
              <a:t>Philipp Schrögel (TU Chemnitz)</a:t>
            </a:r>
            <a:endParaRPr sz="1100"/>
          </a:p>
          <a:p>
            <a:pPr indent="-234950" lvl="0" marL="457200" rtl="0" algn="l">
              <a:lnSpc>
                <a:spcPct val="115000"/>
              </a:lnSpc>
              <a:spcBef>
                <a:spcPts val="0"/>
              </a:spcBef>
              <a:spcAft>
                <a:spcPts val="0"/>
              </a:spcAft>
              <a:buSzPts val="100"/>
              <a:buFont typeface="Arial"/>
              <a:buChar char="●"/>
            </a:pPr>
            <a:r>
              <a:rPr lang="de-DE" sz="1100"/>
              <a:t>Lena Theiler (Institut für sozial-ökologische Forschung ISOE)</a:t>
            </a:r>
            <a:endParaRPr sz="1100"/>
          </a:p>
          <a:p>
            <a:pPr indent="-234950" lvl="0" marL="457200" rtl="0" algn="l">
              <a:lnSpc>
                <a:spcPct val="115000"/>
              </a:lnSpc>
              <a:spcBef>
                <a:spcPts val="0"/>
              </a:spcBef>
              <a:spcAft>
                <a:spcPts val="0"/>
              </a:spcAft>
              <a:buSzPts val="100"/>
              <a:buFont typeface="Arial"/>
              <a:buChar char="●"/>
            </a:pPr>
            <a:r>
              <a:rPr lang="de-DE" sz="1100"/>
              <a:t>Kirsten von der Heiden (AFoReg – Angewandte Forschung und Region)</a:t>
            </a:r>
            <a:endParaRPr sz="1100"/>
          </a:p>
          <a:p>
            <a:pPr indent="-234950" lvl="0" marL="457200" rtl="0" algn="l">
              <a:lnSpc>
                <a:spcPct val="115000"/>
              </a:lnSpc>
              <a:spcBef>
                <a:spcPts val="0"/>
              </a:spcBef>
              <a:spcAft>
                <a:spcPts val="0"/>
              </a:spcAft>
              <a:buSzPts val="100"/>
              <a:buFont typeface="Arial"/>
              <a:buChar char="●"/>
            </a:pPr>
            <a:r>
              <a:rPr lang="de-DE" sz="1100"/>
              <a:t>Sarah Weschke (Berlin Institute of Health at Charité – Universitätsmedizin Berlin, QUEST Center for Responsible Research)</a:t>
            </a:r>
            <a:endParaRPr sz="1100"/>
          </a:p>
          <a:p>
            <a:pPr indent="0" lvl="0" marL="0" rtl="0" algn="l">
              <a:lnSpc>
                <a:spcPct val="100000"/>
              </a:lnSpc>
              <a:spcBef>
                <a:spcPts val="1200"/>
              </a:spcBef>
              <a:spcAft>
                <a:spcPts val="0"/>
              </a:spcAft>
              <a:buSzPts val="2200"/>
              <a:buNone/>
            </a:pPr>
            <a:r>
              <a:t/>
            </a:r>
            <a:endParaRPr/>
          </a:p>
        </p:txBody>
      </p:sp>
      <p:sp>
        <p:nvSpPr>
          <p:cNvPr id="126" name="Google Shape;126;g39eff9aba2f_1_71"/>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p:nvPr/>
        </p:nvSpPr>
        <p:spPr>
          <a:xfrm>
            <a:off x="7908112" y="1146298"/>
            <a:ext cx="598200" cy="567000"/>
          </a:xfrm>
          <a:prstGeom prst="flowChartDelay">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grpSp>
        <p:nvGrpSpPr>
          <p:cNvPr id="132" name="Google Shape;132;p2"/>
          <p:cNvGrpSpPr/>
          <p:nvPr/>
        </p:nvGrpSpPr>
        <p:grpSpPr>
          <a:xfrm>
            <a:off x="0" y="1146295"/>
            <a:ext cx="8446733" cy="718836"/>
            <a:chOff x="0" y="980161"/>
            <a:chExt cx="8446733" cy="718836"/>
          </a:xfrm>
        </p:grpSpPr>
        <p:sp>
          <p:nvSpPr>
            <p:cNvPr id="133" name="Google Shape;133;p2"/>
            <p:cNvSpPr/>
            <p:nvPr/>
          </p:nvSpPr>
          <p:spPr>
            <a:xfrm>
              <a:off x="0" y="980161"/>
              <a:ext cx="79080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34" name="Google Shape;134;p2"/>
            <p:cNvSpPr txBox="1"/>
            <p:nvPr/>
          </p:nvSpPr>
          <p:spPr>
            <a:xfrm>
              <a:off x="7986533" y="993697"/>
              <a:ext cx="4602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de-DE" sz="2200" u="none" cap="none" strike="noStrike">
                  <a:solidFill>
                    <a:schemeClr val="lt1"/>
                  </a:solidFill>
                  <a:latin typeface="Open Sans"/>
                  <a:ea typeface="Open Sans"/>
                  <a:cs typeface="Open Sans"/>
                  <a:sym typeface="Open Sans"/>
                </a:rPr>
                <a:t>1</a:t>
              </a:r>
              <a:endParaRPr b="0" i="0" sz="2200" u="none" cap="none" strike="noStrike">
                <a:solidFill>
                  <a:schemeClr val="lt1"/>
                </a:solidFill>
                <a:latin typeface="Open Sans"/>
                <a:ea typeface="Open Sans"/>
                <a:cs typeface="Open Sans"/>
                <a:sym typeface="Open Sans"/>
              </a:endParaRPr>
            </a:p>
          </p:txBody>
        </p:sp>
      </p:grpSp>
      <p:grpSp>
        <p:nvGrpSpPr>
          <p:cNvPr id="135" name="Google Shape;135;p2"/>
          <p:cNvGrpSpPr/>
          <p:nvPr/>
        </p:nvGrpSpPr>
        <p:grpSpPr>
          <a:xfrm>
            <a:off x="-75" y="1857216"/>
            <a:ext cx="7622087" cy="567732"/>
            <a:chOff x="-75" y="1691082"/>
            <a:chExt cx="7622087" cy="567732"/>
          </a:xfrm>
        </p:grpSpPr>
        <p:sp>
          <p:nvSpPr>
            <p:cNvPr id="136" name="Google Shape;136;p2"/>
            <p:cNvSpPr/>
            <p:nvPr/>
          </p:nvSpPr>
          <p:spPr>
            <a:xfrm>
              <a:off x="-75" y="1691082"/>
              <a:ext cx="70239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37" name="Google Shape;137;p2"/>
            <p:cNvSpPr/>
            <p:nvPr/>
          </p:nvSpPr>
          <p:spPr>
            <a:xfrm>
              <a:off x="7023812" y="1691814"/>
              <a:ext cx="598200" cy="567000"/>
            </a:xfrm>
            <a:prstGeom prst="flowChartDelay">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chemeClr val="lt1"/>
                  </a:solidFill>
                  <a:latin typeface="Open Sans"/>
                  <a:ea typeface="Open Sans"/>
                  <a:cs typeface="Open Sans"/>
                  <a:sym typeface="Open Sans"/>
                </a:rPr>
                <a:t>2</a:t>
              </a:r>
              <a:endParaRPr b="0" i="0" sz="2200" u="none" cap="none" strike="noStrike">
                <a:solidFill>
                  <a:schemeClr val="lt1"/>
                </a:solidFill>
                <a:latin typeface="Open Sans"/>
                <a:ea typeface="Open Sans"/>
                <a:cs typeface="Open Sans"/>
                <a:sym typeface="Open Sans"/>
              </a:endParaRPr>
            </a:p>
          </p:txBody>
        </p:sp>
      </p:grpSp>
      <p:grpSp>
        <p:nvGrpSpPr>
          <p:cNvPr id="138" name="Google Shape;138;p2"/>
          <p:cNvGrpSpPr/>
          <p:nvPr/>
        </p:nvGrpSpPr>
        <p:grpSpPr>
          <a:xfrm>
            <a:off x="-75" y="2567264"/>
            <a:ext cx="6737987" cy="567093"/>
            <a:chOff x="-75" y="2401130"/>
            <a:chExt cx="6737987" cy="567093"/>
          </a:xfrm>
        </p:grpSpPr>
        <p:sp>
          <p:nvSpPr>
            <p:cNvPr id="139" name="Google Shape;139;p2"/>
            <p:cNvSpPr/>
            <p:nvPr/>
          </p:nvSpPr>
          <p:spPr>
            <a:xfrm>
              <a:off x="-75" y="2401223"/>
              <a:ext cx="61398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40" name="Google Shape;140;p2"/>
            <p:cNvSpPr/>
            <p:nvPr/>
          </p:nvSpPr>
          <p:spPr>
            <a:xfrm>
              <a:off x="6139712" y="2401130"/>
              <a:ext cx="598200" cy="567000"/>
            </a:xfrm>
            <a:prstGeom prst="flowChartDelay">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chemeClr val="lt1"/>
                  </a:solidFill>
                  <a:latin typeface="Open Sans"/>
                  <a:ea typeface="Open Sans"/>
                  <a:cs typeface="Open Sans"/>
                  <a:sym typeface="Open Sans"/>
                </a:rPr>
                <a:t>3</a:t>
              </a:r>
              <a:endParaRPr b="0" i="0" sz="2200" u="none" cap="none" strike="noStrike">
                <a:solidFill>
                  <a:schemeClr val="lt1"/>
                </a:solidFill>
                <a:latin typeface="Open Sans"/>
                <a:ea typeface="Open Sans"/>
                <a:cs typeface="Open Sans"/>
                <a:sym typeface="Open Sans"/>
              </a:endParaRPr>
            </a:p>
          </p:txBody>
        </p:sp>
      </p:grpSp>
      <p:grpSp>
        <p:nvGrpSpPr>
          <p:cNvPr id="141" name="Google Shape;141;p2"/>
          <p:cNvGrpSpPr/>
          <p:nvPr/>
        </p:nvGrpSpPr>
        <p:grpSpPr>
          <a:xfrm>
            <a:off x="-75" y="3276691"/>
            <a:ext cx="5853862" cy="567018"/>
            <a:chOff x="-75" y="3110557"/>
            <a:chExt cx="5853862" cy="567018"/>
          </a:xfrm>
        </p:grpSpPr>
        <p:sp>
          <p:nvSpPr>
            <p:cNvPr id="142" name="Google Shape;142;p2"/>
            <p:cNvSpPr/>
            <p:nvPr/>
          </p:nvSpPr>
          <p:spPr>
            <a:xfrm>
              <a:off x="-75" y="3110575"/>
              <a:ext cx="5255700"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43" name="Google Shape;143;p2"/>
            <p:cNvSpPr/>
            <p:nvPr/>
          </p:nvSpPr>
          <p:spPr>
            <a:xfrm>
              <a:off x="5255587" y="3110557"/>
              <a:ext cx="598200" cy="567000"/>
            </a:xfrm>
            <a:prstGeom prst="flowChartDelay">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chemeClr val="lt1"/>
                  </a:solidFill>
                  <a:latin typeface="Open Sans"/>
                  <a:ea typeface="Open Sans"/>
                  <a:cs typeface="Open Sans"/>
                  <a:sym typeface="Open Sans"/>
                </a:rPr>
                <a:t>4</a:t>
              </a:r>
              <a:endParaRPr b="0" i="0" sz="2200" u="none" cap="none" strike="noStrike">
                <a:solidFill>
                  <a:schemeClr val="lt1"/>
                </a:solidFill>
                <a:latin typeface="Open Sans"/>
                <a:ea typeface="Open Sans"/>
                <a:cs typeface="Open Sans"/>
                <a:sym typeface="Open Sans"/>
              </a:endParaRPr>
            </a:p>
          </p:txBody>
        </p:sp>
      </p:grpSp>
      <p:sp>
        <p:nvSpPr>
          <p:cNvPr id="144" name="Google Shape;144;p2"/>
          <p:cNvSpPr txBox="1"/>
          <p:nvPr>
            <p:ph idx="4294967295" type="body"/>
          </p:nvPr>
        </p:nvSpPr>
        <p:spPr>
          <a:xfrm>
            <a:off x="248400" y="1196825"/>
            <a:ext cx="6188400" cy="494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200"/>
              <a:buNone/>
            </a:pPr>
            <a:r>
              <a:rPr lang="de-DE" sz="2200">
                <a:solidFill>
                  <a:schemeClr val="lt1"/>
                </a:solidFill>
              </a:rPr>
              <a:t>Ziele, Mehrwert und Hürden für Partizipation</a:t>
            </a:r>
            <a:endParaRPr sz="2200">
              <a:solidFill>
                <a:schemeClr val="lt1"/>
              </a:solidFill>
            </a:endParaRPr>
          </a:p>
        </p:txBody>
      </p:sp>
      <p:sp>
        <p:nvSpPr>
          <p:cNvPr id="145" name="Google Shape;145;p2"/>
          <p:cNvSpPr txBox="1"/>
          <p:nvPr>
            <p:ph idx="4294967295" type="body"/>
          </p:nvPr>
        </p:nvSpPr>
        <p:spPr>
          <a:xfrm>
            <a:off x="248348" y="1894259"/>
            <a:ext cx="6144300" cy="4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200"/>
              <a:buNone/>
            </a:pPr>
            <a:r>
              <a:rPr lang="de-DE" sz="2200">
                <a:solidFill>
                  <a:schemeClr val="lt1"/>
                </a:solidFill>
              </a:rPr>
              <a:t>Der Leitfaden Partizipation in der Forschung</a:t>
            </a:r>
            <a:endParaRPr sz="2200">
              <a:solidFill>
                <a:schemeClr val="lt1"/>
              </a:solidFill>
            </a:endParaRPr>
          </a:p>
        </p:txBody>
      </p:sp>
      <p:sp>
        <p:nvSpPr>
          <p:cNvPr id="146" name="Google Shape;146;p2"/>
          <p:cNvSpPr txBox="1"/>
          <p:nvPr>
            <p:ph idx="4294967295" type="body"/>
          </p:nvPr>
        </p:nvSpPr>
        <p:spPr>
          <a:xfrm>
            <a:off x="248346" y="2604400"/>
            <a:ext cx="5891366" cy="4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200"/>
              <a:buNone/>
            </a:pPr>
            <a:r>
              <a:rPr lang="de-DE" sz="2200">
                <a:solidFill>
                  <a:schemeClr val="lt1"/>
                </a:solidFill>
              </a:rPr>
              <a:t>Begriffe und wissenschaftliche Grundlagen</a:t>
            </a:r>
            <a:endParaRPr sz="2200">
              <a:solidFill>
                <a:schemeClr val="lt1"/>
              </a:solidFill>
            </a:endParaRPr>
          </a:p>
        </p:txBody>
      </p:sp>
      <p:sp>
        <p:nvSpPr>
          <p:cNvPr id="147" name="Google Shape;147;p2"/>
          <p:cNvSpPr txBox="1"/>
          <p:nvPr>
            <p:ph idx="4294967295" type="body"/>
          </p:nvPr>
        </p:nvSpPr>
        <p:spPr>
          <a:xfrm>
            <a:off x="248345" y="3313752"/>
            <a:ext cx="5007242" cy="4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200"/>
              <a:buNone/>
            </a:pPr>
            <a:r>
              <a:rPr lang="de-DE" sz="2200">
                <a:solidFill>
                  <a:schemeClr val="lt1"/>
                </a:solidFill>
              </a:rPr>
              <a:t>Anwendungsbeispiele und Formate</a:t>
            </a:r>
            <a:endParaRPr sz="2200">
              <a:solidFill>
                <a:schemeClr val="lt1"/>
              </a:solidFill>
            </a:endParaRPr>
          </a:p>
        </p:txBody>
      </p:sp>
      <p:sp>
        <p:nvSpPr>
          <p:cNvPr id="148" name="Google Shape;148;p2"/>
          <p:cNvSpPr txBox="1"/>
          <p:nvPr>
            <p:ph idx="4294967295" type="title"/>
          </p:nvPr>
        </p:nvSpPr>
        <p:spPr>
          <a:xfrm>
            <a:off x="2278175" y="243763"/>
            <a:ext cx="6274500" cy="5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00"/>
              <a:buNone/>
            </a:pPr>
            <a:r>
              <a:rPr lang="de-DE" sz="2730"/>
              <a:t>Modul 1: Einstieg und Verortung</a:t>
            </a:r>
            <a:endParaRPr sz="2730"/>
          </a:p>
        </p:txBody>
      </p:sp>
      <p:sp>
        <p:nvSpPr>
          <p:cNvPr id="149" name="Google Shape;149;p2"/>
          <p:cNvSpPr/>
          <p:nvPr/>
        </p:nvSpPr>
        <p:spPr>
          <a:xfrm>
            <a:off x="8080" y="3986043"/>
            <a:ext cx="4354041" cy="567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50" name="Google Shape;150;p2"/>
          <p:cNvSpPr/>
          <p:nvPr/>
        </p:nvSpPr>
        <p:spPr>
          <a:xfrm>
            <a:off x="4362121" y="3986043"/>
            <a:ext cx="598200" cy="567000"/>
          </a:xfrm>
          <a:prstGeom prst="flowChartDelay">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chemeClr val="lt1"/>
                </a:solidFill>
                <a:latin typeface="Open Sans"/>
                <a:ea typeface="Open Sans"/>
                <a:cs typeface="Open Sans"/>
                <a:sym typeface="Open Sans"/>
              </a:rPr>
              <a:t>5</a:t>
            </a:r>
            <a:endParaRPr b="0" i="0" sz="2200" u="none" cap="none" strike="noStrike">
              <a:solidFill>
                <a:schemeClr val="lt1"/>
              </a:solidFill>
              <a:latin typeface="Open Sans"/>
              <a:ea typeface="Open Sans"/>
              <a:cs typeface="Open Sans"/>
              <a:sym typeface="Open Sans"/>
            </a:endParaRPr>
          </a:p>
        </p:txBody>
      </p:sp>
      <p:sp>
        <p:nvSpPr>
          <p:cNvPr id="151" name="Google Shape;151;p2"/>
          <p:cNvSpPr txBox="1"/>
          <p:nvPr/>
        </p:nvSpPr>
        <p:spPr>
          <a:xfrm>
            <a:off x="256500" y="4023086"/>
            <a:ext cx="4315500" cy="4944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Clr>
                <a:schemeClr val="dk1"/>
              </a:buClr>
              <a:buSzPts val="2200"/>
              <a:buFont typeface="Arial"/>
              <a:buNone/>
            </a:pPr>
            <a:r>
              <a:rPr b="0" i="0" lang="de-DE" sz="2200" u="none" cap="none" strike="noStrike">
                <a:solidFill>
                  <a:schemeClr val="lt1"/>
                </a:solidFill>
                <a:latin typeface="Open Sans"/>
                <a:ea typeface="Open Sans"/>
                <a:cs typeface="Open Sans"/>
                <a:sym typeface="Open Sans"/>
              </a:rPr>
              <a:t>Reflexion und Ausblick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Ziele, Mehrwert und Hürden für Partizipation</a:t>
            </a:r>
            <a:endParaRPr/>
          </a:p>
        </p:txBody>
      </p:sp>
      <p:sp>
        <p:nvSpPr>
          <p:cNvPr id="157" name="Google Shape;157;p4"/>
          <p:cNvSpPr txBox="1"/>
          <p:nvPr>
            <p:ph idx="1" type="body"/>
          </p:nvPr>
        </p:nvSpPr>
        <p:spPr>
          <a:xfrm>
            <a:off x="248400" y="1027522"/>
            <a:ext cx="7989151" cy="4023864"/>
          </a:xfrm>
          <a:prstGeom prst="rect">
            <a:avLst/>
          </a:prstGeom>
          <a:noFill/>
          <a:ln>
            <a:noFill/>
          </a:ln>
        </p:spPr>
        <p:txBody>
          <a:bodyPr anchorCtr="0" anchor="t" bIns="91425" lIns="91425" spcFirstLastPara="1" rIns="91425" wrap="square" tIns="91425">
            <a:noAutofit/>
          </a:bodyPr>
          <a:lstStyle/>
          <a:p>
            <a:pPr indent="0" lvl="0" marL="88900" rtl="0" algn="l">
              <a:lnSpc>
                <a:spcPct val="120000"/>
              </a:lnSpc>
              <a:spcBef>
                <a:spcPts val="0"/>
              </a:spcBef>
              <a:spcAft>
                <a:spcPts val="0"/>
              </a:spcAft>
              <a:buSzPts val="2000"/>
              <a:buNone/>
            </a:pPr>
            <a:r>
              <a:rPr b="1" lang="de-DE" sz="2000"/>
              <a:t>Partizipation in der Forschung kann u. a.:</a:t>
            </a:r>
            <a:endParaRPr/>
          </a:p>
          <a:p>
            <a:pPr indent="-368300" lvl="0" marL="457200" rtl="0" algn="l">
              <a:lnSpc>
                <a:spcPct val="120000"/>
              </a:lnSpc>
              <a:spcBef>
                <a:spcPts val="0"/>
              </a:spcBef>
              <a:spcAft>
                <a:spcPts val="0"/>
              </a:spcAft>
              <a:buSzPts val="1900"/>
              <a:buChar char="●"/>
            </a:pPr>
            <a:r>
              <a:rPr lang="de-DE" sz="1900"/>
              <a:t>die Perspektivenvielfalt in der Forschung durch die Rückkopplung mit gesellschaftlichen Fragen und Sichtweisen erhöhen</a:t>
            </a:r>
            <a:endParaRPr/>
          </a:p>
          <a:p>
            <a:pPr indent="-368300" lvl="0" marL="457200" rtl="0" algn="l">
              <a:lnSpc>
                <a:spcPct val="120000"/>
              </a:lnSpc>
              <a:spcBef>
                <a:spcPts val="0"/>
              </a:spcBef>
              <a:spcAft>
                <a:spcPts val="0"/>
              </a:spcAft>
              <a:buSzPts val="1900"/>
              <a:buChar char="●"/>
            </a:pPr>
            <a:r>
              <a:rPr lang="de-DE" sz="1900"/>
              <a:t>die Wissensbasis z. B. in Bezug auf Praxiswissen und im Bereich der Datenerhebung erweitern und damit auch zur Ausweitung von Datenbeständen beitragen</a:t>
            </a:r>
            <a:endParaRPr/>
          </a:p>
          <a:p>
            <a:pPr indent="-368300" lvl="0" marL="457200" rtl="0" algn="l">
              <a:lnSpc>
                <a:spcPct val="120000"/>
              </a:lnSpc>
              <a:spcBef>
                <a:spcPts val="0"/>
              </a:spcBef>
              <a:spcAft>
                <a:spcPts val="0"/>
              </a:spcAft>
              <a:buSzPts val="1900"/>
              <a:buChar char="●"/>
            </a:pPr>
            <a:r>
              <a:rPr lang="de-DE" sz="1900"/>
              <a:t>die gesellschaftliche Anschlussfähigkeit von Innovationsprozessen – von der Forschung und Entwicklung bis hin zur Nutzung – und damit ihre Chancen auf Diffusion und Anwendung stärken</a:t>
            </a:r>
            <a:endParaRPr/>
          </a:p>
        </p:txBody>
      </p:sp>
      <p:sp>
        <p:nvSpPr>
          <p:cNvPr id="158" name="Google Shape;158;p4"/>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159" name="Google Shape;159;p4"/>
          <p:cNvSpPr txBox="1"/>
          <p:nvPr/>
        </p:nvSpPr>
        <p:spPr>
          <a:xfrm>
            <a:off x="5585382" y="1178000"/>
            <a:ext cx="355861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Open Sans"/>
                <a:ea typeface="Open Sans"/>
                <a:cs typeface="Open Sans"/>
                <a:sym typeface="Open Sans"/>
              </a:rPr>
              <a:t>(Allianz der Wissenschaftsorganisationen 2022)</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Ziele, Mehrwert und Hürden für Partizipation</a:t>
            </a:r>
            <a:endParaRPr/>
          </a:p>
        </p:txBody>
      </p:sp>
      <p:sp>
        <p:nvSpPr>
          <p:cNvPr id="165" name="Google Shape;165;p30"/>
          <p:cNvSpPr txBox="1"/>
          <p:nvPr>
            <p:ph idx="1" type="body"/>
          </p:nvPr>
        </p:nvSpPr>
        <p:spPr>
          <a:xfrm>
            <a:off x="248400" y="1027522"/>
            <a:ext cx="7989151" cy="4023864"/>
          </a:xfrm>
          <a:prstGeom prst="rect">
            <a:avLst/>
          </a:prstGeom>
          <a:noFill/>
          <a:ln>
            <a:noFill/>
          </a:ln>
        </p:spPr>
        <p:txBody>
          <a:bodyPr anchorCtr="0" anchor="t" bIns="91425" lIns="91425" spcFirstLastPara="1" rIns="91425" wrap="square" tIns="91425">
            <a:noAutofit/>
          </a:bodyPr>
          <a:lstStyle/>
          <a:p>
            <a:pPr indent="0" lvl="0" marL="88900" rtl="0" algn="l">
              <a:lnSpc>
                <a:spcPct val="120000"/>
              </a:lnSpc>
              <a:spcBef>
                <a:spcPts val="0"/>
              </a:spcBef>
              <a:spcAft>
                <a:spcPts val="0"/>
              </a:spcAft>
              <a:buSzPts val="2000"/>
              <a:buNone/>
            </a:pPr>
            <a:r>
              <a:rPr b="1" lang="de-DE" sz="2000"/>
              <a:t>Partizipation in der Forschung kann u. a.:</a:t>
            </a:r>
            <a:endParaRPr/>
          </a:p>
          <a:p>
            <a:pPr indent="-368300" lvl="0" marL="457200" rtl="0" algn="l">
              <a:lnSpc>
                <a:spcPct val="120000"/>
              </a:lnSpc>
              <a:spcBef>
                <a:spcPts val="0"/>
              </a:spcBef>
              <a:spcAft>
                <a:spcPts val="0"/>
              </a:spcAft>
              <a:buSzPts val="2000"/>
              <a:buChar char="●"/>
            </a:pPr>
            <a:r>
              <a:rPr lang="de-DE" sz="2000"/>
              <a:t>der Öffentlichkeit einen fundierten Einblick in die Forschung und ihre Prozesse ermöglichen und Interaktion und Lernprozesse anstoßen</a:t>
            </a:r>
            <a:endParaRPr/>
          </a:p>
          <a:p>
            <a:pPr indent="-368300" lvl="0" marL="457200" rtl="0" algn="l">
              <a:lnSpc>
                <a:spcPct val="120000"/>
              </a:lnSpc>
              <a:spcBef>
                <a:spcPts val="0"/>
              </a:spcBef>
              <a:spcAft>
                <a:spcPts val="0"/>
              </a:spcAft>
              <a:buSzPts val="2000"/>
              <a:buChar char="●"/>
            </a:pPr>
            <a:r>
              <a:rPr lang="de-DE" sz="2000"/>
              <a:t>Neugier und Interesse von Bürger:innen an Wissenschaft wecken und vertiefen und damit den Ausbau einer wissensbasierten Gesellschaft fördern</a:t>
            </a:r>
            <a:endParaRPr/>
          </a:p>
          <a:p>
            <a:pPr indent="-368300" lvl="0" marL="457200" rtl="0" algn="l">
              <a:lnSpc>
                <a:spcPct val="120000"/>
              </a:lnSpc>
              <a:spcBef>
                <a:spcPts val="0"/>
              </a:spcBef>
              <a:spcAft>
                <a:spcPts val="0"/>
              </a:spcAft>
              <a:buSzPts val="2000"/>
              <a:buChar char="●"/>
            </a:pPr>
            <a:r>
              <a:rPr lang="de-DE" sz="2000"/>
              <a:t>zu mehr Transparenz und Offenheit von Forschungsprozessen und dadurch zur Akzeptanz von Wissenschaft in der Gesellschaft beitragen</a:t>
            </a:r>
            <a:endParaRPr/>
          </a:p>
        </p:txBody>
      </p:sp>
      <p:sp>
        <p:nvSpPr>
          <p:cNvPr id="166" name="Google Shape;166;p30"/>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167" name="Google Shape;167;p30"/>
          <p:cNvSpPr txBox="1"/>
          <p:nvPr/>
        </p:nvSpPr>
        <p:spPr>
          <a:xfrm>
            <a:off x="5585382" y="1178000"/>
            <a:ext cx="355861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Open Sans"/>
                <a:ea typeface="Open Sans"/>
                <a:cs typeface="Open Sans"/>
                <a:sym typeface="Open Sans"/>
              </a:rPr>
              <a:t>(Allianz der Wissenschaftsorganisationen 2022)</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Ziele, Mehrwert und Hürden für Partizipation</a:t>
            </a:r>
            <a:endParaRPr/>
          </a:p>
        </p:txBody>
      </p:sp>
      <p:sp>
        <p:nvSpPr>
          <p:cNvPr id="173" name="Google Shape;173;p31"/>
          <p:cNvSpPr txBox="1"/>
          <p:nvPr>
            <p:ph idx="12" type="sldNum"/>
          </p:nvPr>
        </p:nvSpPr>
        <p:spPr>
          <a:xfrm>
            <a:off x="8566260" y="4498800"/>
            <a:ext cx="577800" cy="3936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sp>
        <p:nvSpPr>
          <p:cNvPr id="174" name="Google Shape;174;p31"/>
          <p:cNvSpPr txBox="1"/>
          <p:nvPr>
            <p:ph idx="1" type="body"/>
          </p:nvPr>
        </p:nvSpPr>
        <p:spPr>
          <a:xfrm>
            <a:off x="248400" y="1196825"/>
            <a:ext cx="7847700" cy="3834000"/>
          </a:xfrm>
          <a:prstGeom prst="rect">
            <a:avLst/>
          </a:prstGeom>
          <a:solidFill>
            <a:schemeClr val="accent6"/>
          </a:solidFill>
          <a:ln>
            <a:noFill/>
          </a:ln>
        </p:spPr>
        <p:txBody>
          <a:bodyPr anchorCtr="0" anchor="t" bIns="180000" lIns="180000" spcFirstLastPara="1" rIns="180000" wrap="square" tIns="180000">
            <a:normAutofit/>
          </a:bodyPr>
          <a:lstStyle/>
          <a:p>
            <a:pPr indent="0" lvl="0" marL="0" rtl="0" algn="l">
              <a:lnSpc>
                <a:spcPct val="100000"/>
              </a:lnSpc>
              <a:spcBef>
                <a:spcPts val="0"/>
              </a:spcBef>
              <a:spcAft>
                <a:spcPts val="0"/>
              </a:spcAft>
              <a:buSzPts val="2200"/>
              <a:buNone/>
            </a:pPr>
            <a:r>
              <a:rPr b="1" lang="de-DE"/>
              <a:t>Was heißt das für die Praxis?</a:t>
            </a:r>
            <a:endParaRPr/>
          </a:p>
          <a:p>
            <a:pPr indent="-342900" lvl="0" marL="342900" rtl="0" algn="l">
              <a:lnSpc>
                <a:spcPct val="100000"/>
              </a:lnSpc>
              <a:spcBef>
                <a:spcPts val="1200"/>
              </a:spcBef>
              <a:spcAft>
                <a:spcPts val="0"/>
              </a:spcAft>
              <a:buSzPts val="2200"/>
              <a:buChar char="●"/>
            </a:pPr>
            <a:r>
              <a:rPr lang="de-DE"/>
              <a:t>Partizipation ist kein Selbstzweck – aus dem gesetzten Ziel ergeben sich Ansätze, Formate, Zielgruppen</a:t>
            </a:r>
            <a:endParaRPr/>
          </a:p>
          <a:p>
            <a:pPr indent="-342900" lvl="0" marL="342900" rtl="0" algn="l">
              <a:lnSpc>
                <a:spcPct val="100000"/>
              </a:lnSpc>
              <a:spcBef>
                <a:spcPts val="600"/>
              </a:spcBef>
              <a:spcAft>
                <a:spcPts val="0"/>
              </a:spcAft>
              <a:buSzPts val="2200"/>
              <a:buChar char="●"/>
            </a:pPr>
            <a:r>
              <a:rPr lang="de-DE"/>
              <a:t>Sich über den Anspruch klar sein: Partizipation – Interaktion – Kommunikation</a:t>
            </a:r>
            <a:endParaRPr/>
          </a:p>
          <a:p>
            <a:pPr indent="-342900" lvl="0" marL="342900" rtl="0" algn="l">
              <a:lnSpc>
                <a:spcPct val="100000"/>
              </a:lnSpc>
              <a:spcBef>
                <a:spcPts val="600"/>
              </a:spcBef>
              <a:spcAft>
                <a:spcPts val="0"/>
              </a:spcAft>
              <a:buSzPts val="2200"/>
              <a:buChar char="●"/>
            </a:pPr>
            <a:r>
              <a:rPr lang="de-DE"/>
              <a:t>Partizipative Forschung unterliegt wissenschaftlichen / politischen Trends, strategischen Vorgaben, institutio-nellen und finanziellen Rahmenbedingungen -&gt; es gilt, dazu mit sich selbst und anderen ehrlich zu sein</a:t>
            </a:r>
            <a:endParaRPr/>
          </a:p>
          <a:p>
            <a:pPr indent="0" lvl="0" marL="0" rtl="0" algn="l">
              <a:lnSpc>
                <a:spcPct val="100000"/>
              </a:lnSpc>
              <a:spcBef>
                <a:spcPts val="600"/>
              </a:spcBef>
              <a:spcAft>
                <a:spcPts val="0"/>
              </a:spcAft>
              <a:buSzPts val="2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Der Leitfaden Partizipation in der Forschung</a:t>
            </a:r>
            <a:endParaRPr/>
          </a:p>
        </p:txBody>
      </p:sp>
      <p:sp>
        <p:nvSpPr>
          <p:cNvPr id="180" name="Google Shape;180;p5"/>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descr="Ein Bild, das Text enthält.&#10;&#10;KI-generierte Inhalte können fehlerhaft sein." id="181" name="Google Shape;181;p5"/>
          <p:cNvPicPr preferRelativeResize="0"/>
          <p:nvPr/>
        </p:nvPicPr>
        <p:blipFill rotWithShape="1">
          <a:blip r:embed="rId3">
            <a:alphaModFix/>
          </a:blip>
          <a:srcRect b="0" l="0" r="0" t="0"/>
          <a:stretch/>
        </p:blipFill>
        <p:spPr>
          <a:xfrm>
            <a:off x="1537965" y="925874"/>
            <a:ext cx="4266842" cy="3882826"/>
          </a:xfrm>
          <a:prstGeom prst="rect">
            <a:avLst/>
          </a:prstGeom>
          <a:noFill/>
          <a:ln>
            <a:noFill/>
          </a:ln>
        </p:spPr>
      </p:pic>
      <p:sp>
        <p:nvSpPr>
          <p:cNvPr id="182" name="Google Shape;182;p5"/>
          <p:cNvSpPr txBox="1"/>
          <p:nvPr/>
        </p:nvSpPr>
        <p:spPr>
          <a:xfrm>
            <a:off x="248400" y="4549274"/>
            <a:ext cx="8520600" cy="567000"/>
          </a:xfrm>
          <a:prstGeom prst="rect">
            <a:avLst/>
          </a:prstGeom>
          <a:noFill/>
          <a:ln>
            <a:noFill/>
          </a:ln>
        </p:spPr>
        <p:txBody>
          <a:bodyPr anchorCtr="0" anchor="t" bIns="91425" lIns="91425" spcFirstLastPara="1" rIns="91425" wrap="square" tIns="91425">
            <a:normAutofit fontScale="97500" lnSpcReduction="10000"/>
          </a:bodyPr>
          <a:lstStyle/>
          <a:p>
            <a:pPr indent="0" lvl="0" marL="0" marR="0" rtl="0" algn="l">
              <a:lnSpc>
                <a:spcPct val="100000"/>
              </a:lnSpc>
              <a:spcBef>
                <a:spcPts val="0"/>
              </a:spcBef>
              <a:spcAft>
                <a:spcPts val="0"/>
              </a:spcAft>
              <a:buClr>
                <a:schemeClr val="lt1"/>
              </a:buClr>
              <a:buSzPct val="102564"/>
              <a:buFont typeface="Open Sans"/>
              <a:buNone/>
            </a:pPr>
            <a:r>
              <a:rPr b="0" i="0" lang="de-DE" sz="2700" u="none" cap="none" strike="noStrike">
                <a:solidFill>
                  <a:schemeClr val="accent1"/>
                </a:solidFill>
                <a:latin typeface="Open Sans"/>
                <a:ea typeface="Open Sans"/>
                <a:cs typeface="Open Sans"/>
                <a:sym typeface="Open Sans"/>
              </a:rPr>
              <a:t>https://www.partizipation-wissenschaft.de/leitfaden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248400" y="334800"/>
            <a:ext cx="8520600" cy="56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de-DE"/>
              <a:t>Ziele und Konzept des Leitfadens</a:t>
            </a:r>
            <a:endParaRPr/>
          </a:p>
        </p:txBody>
      </p:sp>
      <p:sp>
        <p:nvSpPr>
          <p:cNvPr id="188" name="Google Shape;188;p6"/>
          <p:cNvSpPr txBox="1"/>
          <p:nvPr>
            <p:ph idx="1" type="body"/>
          </p:nvPr>
        </p:nvSpPr>
        <p:spPr>
          <a:xfrm>
            <a:off x="3331596" y="1196825"/>
            <a:ext cx="4764503" cy="3834000"/>
          </a:xfrm>
          <a:prstGeom prst="rect">
            <a:avLst/>
          </a:prstGeom>
          <a:noFill/>
          <a:ln>
            <a:noFill/>
          </a:ln>
        </p:spPr>
        <p:txBody>
          <a:bodyPr anchorCtr="0" anchor="t" bIns="91425" lIns="91425" spcFirstLastPara="1" rIns="91425" wrap="square" tIns="91425">
            <a:normAutofit fontScale="92500" lnSpcReduction="10000"/>
          </a:bodyPr>
          <a:lstStyle/>
          <a:p>
            <a:pPr indent="0" lvl="0" marL="77574" marR="0" rtl="0" algn="l">
              <a:lnSpc>
                <a:spcPct val="110000"/>
              </a:lnSpc>
              <a:spcBef>
                <a:spcPts val="0"/>
              </a:spcBef>
              <a:spcAft>
                <a:spcPts val="0"/>
              </a:spcAft>
              <a:buClr>
                <a:schemeClr val="dk1"/>
              </a:buClr>
              <a:buSzPct val="128540"/>
              <a:buNone/>
            </a:pPr>
            <a:r>
              <a:rPr lang="de-DE" sz="2000"/>
              <a:t>Der Leitfaden richtet sich an alle, die sich mit partizipativen Projekten befassen – ob in der Forschung, Praxis oder an der Schnittstelle beider Bereiche.</a:t>
            </a:r>
            <a:endParaRPr sz="2000"/>
          </a:p>
          <a:p>
            <a:pPr indent="0" lvl="0" marL="228600" rtl="0" algn="l">
              <a:lnSpc>
                <a:spcPct val="110000"/>
              </a:lnSpc>
              <a:spcBef>
                <a:spcPts val="0"/>
              </a:spcBef>
              <a:spcAft>
                <a:spcPts val="0"/>
              </a:spcAft>
              <a:buSzPct val="128540"/>
              <a:buNone/>
            </a:pPr>
            <a:r>
              <a:t/>
            </a:r>
            <a:endParaRPr sz="2000"/>
          </a:p>
          <a:p>
            <a:pPr indent="0" lvl="0" marL="77574" marR="0" rtl="0" algn="l">
              <a:lnSpc>
                <a:spcPct val="110000"/>
              </a:lnSpc>
              <a:spcBef>
                <a:spcPts val="0"/>
              </a:spcBef>
              <a:spcAft>
                <a:spcPts val="0"/>
              </a:spcAft>
              <a:buClr>
                <a:schemeClr val="dk1"/>
              </a:buClr>
              <a:buSzPct val="128540"/>
              <a:buNone/>
            </a:pPr>
            <a:r>
              <a:rPr lang="de-DE" sz="2000"/>
              <a:t>Ziel ist es, Sie auf Ihrem Weg zu inspirieren, zu unterstützen, praktische Hilfestellungen anzubieten und insbesondere eine Orientierung in der Vielfalt partizipativer Ansätze und Begrifflichkeiten zu geben.</a:t>
            </a:r>
            <a:endParaRPr sz="2000"/>
          </a:p>
        </p:txBody>
      </p:sp>
      <p:sp>
        <p:nvSpPr>
          <p:cNvPr id="189" name="Google Shape;189;p6"/>
          <p:cNvSpPr txBox="1"/>
          <p:nvPr>
            <p:ph idx="12" type="sldNum"/>
          </p:nvPr>
        </p:nvSpPr>
        <p:spPr>
          <a:xfrm>
            <a:off x="8566260" y="4498800"/>
            <a:ext cx="5778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de-DE"/>
              <a:t>‹#›</a:t>
            </a:fld>
            <a:endParaRPr/>
          </a:p>
        </p:txBody>
      </p:sp>
      <p:pic>
        <p:nvPicPr>
          <p:cNvPr id="190" name="Google Shape;190;p6"/>
          <p:cNvPicPr preferRelativeResize="0"/>
          <p:nvPr/>
        </p:nvPicPr>
        <p:blipFill rotWithShape="1">
          <a:blip r:embed="rId3">
            <a:alphaModFix/>
          </a:blip>
          <a:srcRect b="0" l="0" r="0" t="0"/>
          <a:stretch/>
        </p:blipFill>
        <p:spPr>
          <a:xfrm>
            <a:off x="0" y="1323553"/>
            <a:ext cx="3417895" cy="32308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6248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6248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